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ppt/webextensions/webextension2.xml" ContentType="application/vnd.ms-office.webextension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0" r:id="rId6"/>
    <p:sldId id="289" r:id="rId7"/>
    <p:sldId id="290" r:id="rId8"/>
    <p:sldId id="291" r:id="rId9"/>
    <p:sldId id="292" r:id="rId10"/>
    <p:sldId id="309" r:id="rId11"/>
    <p:sldId id="312" r:id="rId12"/>
    <p:sldId id="293" r:id="rId13"/>
    <p:sldId id="320" r:id="rId14"/>
    <p:sldId id="308" r:id="rId15"/>
    <p:sldId id="305" r:id="rId16"/>
    <p:sldId id="323" r:id="rId17"/>
    <p:sldId id="313" r:id="rId18"/>
    <p:sldId id="314" r:id="rId19"/>
    <p:sldId id="319" r:id="rId20"/>
    <p:sldId id="324" r:id="rId21"/>
    <p:sldId id="326" r:id="rId22"/>
    <p:sldId id="295" r:id="rId23"/>
    <p:sldId id="317" r:id="rId24"/>
    <p:sldId id="318" r:id="rId25"/>
    <p:sldId id="327" r:id="rId26"/>
    <p:sldId id="316" r:id="rId27"/>
    <p:sldId id="296" r:id="rId28"/>
    <p:sldId id="29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EBFF"/>
    <a:srgbClr val="15232D"/>
    <a:srgbClr val="042023"/>
    <a:srgbClr val="57E2DF"/>
    <a:srgbClr val="4067B5"/>
    <a:srgbClr val="291553"/>
    <a:srgbClr val="4472C4"/>
    <a:srgbClr val="045981"/>
    <a:srgbClr val="87BF61"/>
    <a:srgbClr val="402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CD96E-64B9-40EC-8237-E0BA4351BD59}" v="2434" dt="2023-05-31T20:58:45.5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50" autoAdjust="0"/>
    <p:restoredTop sz="94660"/>
  </p:normalViewPr>
  <p:slideViewPr>
    <p:cSldViewPr snapToGrid="0">
      <p:cViewPr>
        <p:scale>
          <a:sx n="78" d="100"/>
          <a:sy n="78" d="100"/>
        </p:scale>
        <p:origin x="162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08DEB-BF76-040B-EB3D-A69C545C4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F6882C-B623-AE59-D24E-C6C6DBE79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564828F-51E1-BD1F-C970-72DCBDCD1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5D03-1FEC-48A2-852D-12F710160BA8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7782A1E-76FB-0984-5D95-4F1610ACE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16FE3D-90D9-B351-69D3-9A65A760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1019-A041-46BC-B25E-07EA3958BE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55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D996A0-2FF4-78EF-4609-662E2FA1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3894BFC-3263-3BE0-46F2-3FC70417B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6EBD0EE-9095-CBC9-AA06-3D2A07ECE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5D03-1FEC-48A2-852D-12F710160BA8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01CE29F-450F-FCD2-6CD4-EF764BBB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309744A-1B2E-6815-ABC8-260659AE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1019-A041-46BC-B25E-07EA3958BE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4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09B0B9D-ADA2-1E74-BB12-274BBC96C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DDD5C8D-6058-4404-5682-3D28B3C29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40C2443-51D9-0DE0-F80D-9EAA68B2D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5D03-1FEC-48A2-852D-12F710160BA8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25C56A-3B60-BA63-C1E4-62467B5C5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43AF19C-A8CC-9C46-D062-578158255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1019-A041-46BC-B25E-07EA3958BE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1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E82CA0-1EF1-FFE1-701A-CFA3A39B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016EA9A-6B00-6F76-8F4B-26C8907A5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E8C9E84-F63F-BD5C-CD6F-0B1800971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5D03-1FEC-48A2-852D-12F710160BA8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9055963-F551-EBBD-818B-C18BDA64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938AB14-3603-35CF-143A-B51AABBF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1019-A041-46BC-B25E-07EA3958BE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74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31BFF-6D5B-5B47-1C75-37AF1D433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9E776E5-62C1-525A-5CB6-A8218623A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90BF1B8-1BF5-1FC5-3128-1E0DFBCE5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5D03-1FEC-48A2-852D-12F710160BA8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8A2B92D-99B5-4970-B3BB-4227FB613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2A24F9D-E84A-513A-9673-9D5F3808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1019-A041-46BC-B25E-07EA3958BE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8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10DBC-2615-EA42-23A0-FA4EE276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9F92707-8561-D8A7-0B3E-F7017EF0F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961C1EB-02C8-C627-9201-682B44169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6FEFC8A-8C0D-3861-87B4-9A9257C7C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5D03-1FEC-48A2-852D-12F710160BA8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F08DE77-8370-D635-8B47-D1A615D84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8468282-D6F4-6F9E-C148-EE0B19731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1019-A041-46BC-B25E-07EA3958BE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4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D372A9-13D6-ACC5-F8FD-0B8D873C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C69C716-1536-0EDC-530A-12627390B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7F85441-5FEE-1104-A775-96B5E28F1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87095242-75A4-22C3-9E9E-95F49029E4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F301579B-5DC8-9E40-7855-62F8E4C386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DC30448B-2309-6BC8-435E-67F131291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5D03-1FEC-48A2-852D-12F710160BA8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EC45477-BC4A-88C4-3007-BC3E59EE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8EA52C93-15A2-51B3-30D2-FD22B42E5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1019-A041-46BC-B25E-07EA3958BE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7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DA2F5-C79E-4143-EF96-94E3D6FD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E93E626-20CB-53D9-7C0F-C8D97C43E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5D03-1FEC-48A2-852D-12F710160BA8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7FB7538-E6E1-B734-6011-B569ADDC8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C9A8517-FE20-13AD-B9BC-C9F5FAC56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1019-A041-46BC-B25E-07EA3958BE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0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7C57D215-89E6-DD02-27F3-75EBD7D74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5D03-1FEC-48A2-852D-12F710160BA8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56698723-39E1-0AF0-A5FB-FE9114A41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9DF26A0-A77D-09C2-2A38-056459DD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1019-A041-46BC-B25E-07EA3958BE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9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8CD2D-9270-E46B-ABAD-0CC95E7F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DFA2616-4255-D816-AB51-0AA2DB853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D9DAFB0-190C-5DCB-454B-3568F51BC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99BB3A3-8C14-9C62-7EB3-812D8F8F4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5D03-1FEC-48A2-852D-12F710160BA8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2ADCB50-59AD-F6DE-9001-C4F9BE21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C5A09C5-A5A0-7DFE-B284-239C88C1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1019-A041-46BC-B25E-07EA3958BE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7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9E3FB-4A1B-A036-AC81-1D95C38CB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BBFD932B-5719-8179-34C0-69B1E5C334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6EE6B38F-115B-490A-1F5C-091D222A7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22A2E1F-2170-0D96-E280-C8896BFB9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5D03-1FEC-48A2-852D-12F710160BA8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5CDA8B5-80CA-4A69-4985-CE13C35FB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D0FF2D7-C56A-F99F-3D5B-D5392C19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1019-A041-46BC-B25E-07EA3958BE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3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6CC4AD07-CCF9-A95D-8882-62DE39D2B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BB25225-AB96-4C00-A20F-3B8D2D46C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0848686-AD3F-4AE1-71F0-07C8C9430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85D03-1FEC-48A2-852D-12F710160BA8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8BCB926-5EF3-0F6C-8894-26B0895E7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2CE3408-1AD1-8096-69B0-DB1448EA0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81019-A041-46BC-B25E-07EA3958BE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9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1.png"/><Relationship Id="rId5" Type="http://schemas.openxmlformats.org/officeDocument/2006/relationships/image" Target="../media/image5.png"/><Relationship Id="rId10" Type="http://schemas.microsoft.com/office/2011/relationships/webextension" Target="../webextensions/webextension1.xml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microsoft.com/office/2011/relationships/webextension" Target="../webextensions/webextension2.xml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7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jpe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1.png"/><Relationship Id="rId5" Type="http://schemas.openxmlformats.org/officeDocument/2006/relationships/image" Target="../media/image5.png"/><Relationship Id="rId10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4.png"/><Relationship Id="rId5" Type="http://schemas.openxmlformats.org/officeDocument/2006/relationships/image" Target="../media/image5.pn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s://www.kaggle.com/datasets/shuyangli94/food-com-recipes-and-user-interactions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ourworldindata.org/" TargetMode="External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m maçã, natureza morta, Alimentos naturais, Grupo alimentar&#10;&#10;Descrição gerada automaticamente">
            <a:extLst>
              <a:ext uri="{FF2B5EF4-FFF2-40B4-BE49-F238E27FC236}">
                <a16:creationId xmlns:a16="http://schemas.microsoft.com/office/drawing/2014/main" id="{820D4A44-155A-ABBA-1AA3-427539CDF4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C16CF8-FDA7-A15F-E39C-B8702AA90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911" y="2935703"/>
            <a:ext cx="8585200" cy="1943226"/>
          </a:xfrm>
        </p:spPr>
        <p:txBody>
          <a:bodyPr>
            <a:normAutofit/>
          </a:bodyPr>
          <a:lstStyle/>
          <a:p>
            <a:r>
              <a:rPr lang="pt-PT" sz="4400" dirty="0">
                <a:ln w="25400">
                  <a:noFill/>
                </a:ln>
                <a:solidFill>
                  <a:schemeClr val="bg1"/>
                </a:solidFill>
                <a:latin typeface="Tw Cen MT Condensed Extra Bold" panose="020B0803020202020204" pitchFamily="34" charset="0"/>
                <a:cs typeface="Times New Roman" panose="02020603050405020304" pitchFamily="18" charset="0"/>
              </a:rPr>
              <a:t>Analise de dados nutricionais e elaboração de um sistema de recomendação de receitas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3846A06-C8A7-0AEC-430A-0083541A1E89}"/>
              </a:ext>
            </a:extLst>
          </p:cNvPr>
          <p:cNvSpPr txBox="1">
            <a:spLocks/>
          </p:cNvSpPr>
          <p:nvPr/>
        </p:nvSpPr>
        <p:spPr>
          <a:xfrm>
            <a:off x="4901386" y="2608771"/>
            <a:ext cx="747932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BFA0FCC-82FE-4141-9FA7-81CD736BC08E}"/>
              </a:ext>
            </a:extLst>
          </p:cNvPr>
          <p:cNvSpPr txBox="1"/>
          <p:nvPr/>
        </p:nvSpPr>
        <p:spPr>
          <a:xfrm>
            <a:off x="-2" y="6062702"/>
            <a:ext cx="4028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</a:rPr>
              <a:t>Autor: Mohamed Haddadi </a:t>
            </a:r>
            <a:r>
              <a:rPr lang="pt-PT" sz="1400" dirty="0" err="1">
                <a:solidFill>
                  <a:schemeClr val="bg1"/>
                </a:solidFill>
              </a:rPr>
              <a:t>nMec</a:t>
            </a:r>
            <a:r>
              <a:rPr lang="pt-PT" sz="1400" dirty="0">
                <a:solidFill>
                  <a:schemeClr val="bg1"/>
                </a:solidFill>
              </a:rPr>
              <a:t>: 107193  turma: P2</a:t>
            </a:r>
          </a:p>
          <a:p>
            <a:r>
              <a:rPr lang="pt-PT" sz="1400" dirty="0">
                <a:solidFill>
                  <a:schemeClr val="bg1"/>
                </a:solidFill>
              </a:rPr>
              <a:t>Docente responsável: Arnaldo Martins</a:t>
            </a:r>
          </a:p>
          <a:p>
            <a:r>
              <a:rPr lang="pt-PT" sz="1400" dirty="0">
                <a:solidFill>
                  <a:schemeClr val="bg1"/>
                </a:solidFill>
              </a:rPr>
              <a:t>Coordenador: António Teixeira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7522790-13F8-5538-E67F-CB240D2980E7}"/>
              </a:ext>
            </a:extLst>
          </p:cNvPr>
          <p:cNvSpPr txBox="1"/>
          <p:nvPr/>
        </p:nvSpPr>
        <p:spPr>
          <a:xfrm>
            <a:off x="5434360" y="6432034"/>
            <a:ext cx="132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01-06-2023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9494027-10D8-C563-65FA-88BB101D8CCF}"/>
              </a:ext>
            </a:extLst>
          </p:cNvPr>
          <p:cNvSpPr txBox="1"/>
          <p:nvPr/>
        </p:nvSpPr>
        <p:spPr>
          <a:xfrm>
            <a:off x="313632" y="1371711"/>
            <a:ext cx="9437759" cy="1446550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pt-PT" sz="8800" dirty="0">
                <a:ln w="53975" cap="flat" cmpd="sng">
                  <a:noFill/>
                  <a:bevel/>
                </a:ln>
                <a:solidFill>
                  <a:schemeClr val="bg1"/>
                </a:solidFill>
                <a:latin typeface="Tw Cen MT Condensed Extra Bold" panose="020B0803020202020204" pitchFamily="34" charset="0"/>
                <a:cs typeface="Times New Roman" panose="02020603050405020304" pitchFamily="18" charset="0"/>
              </a:rPr>
              <a:t>Alimentação saudável</a:t>
            </a:r>
            <a:endParaRPr lang="pt-PT" sz="8800" dirty="0">
              <a:ln w="53975" cap="flat" cmpd="sng">
                <a:noFill/>
                <a:bevel/>
              </a:ln>
              <a:solidFill>
                <a:schemeClr val="bg1"/>
              </a:solidFill>
            </a:endParaRPr>
          </a:p>
        </p:txBody>
      </p:sp>
      <p:pic>
        <p:nvPicPr>
          <p:cNvPr id="9" name="Imagem 8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8BA803FA-34D7-1662-DF54-8A10AA4C0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2400077">
            <a:off x="5816741" y="2469790"/>
            <a:ext cx="34776" cy="55680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7B36C2E-AC2C-4B3E-6C54-904F1B6BE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14719605">
            <a:off x="5748710" y="2391279"/>
            <a:ext cx="35156" cy="58115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304DE2B6-BB51-1CFD-2485-0473C6D645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11784343">
            <a:off x="5721522" y="2427841"/>
            <a:ext cx="35440" cy="5969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DDF8F88-EA9E-2AAF-9C45-D92F388523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8950102">
            <a:off x="5733175" y="2473174"/>
            <a:ext cx="37080" cy="58316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D6CDC19-4B6D-5F4B-2756-4415107127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5733123">
            <a:off x="5774297" y="2491095"/>
            <a:ext cx="36816" cy="5809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954A324-9F45-E5A2-3CC3-D1E1D978530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20330837">
            <a:off x="5823842" y="2426959"/>
            <a:ext cx="36540" cy="58510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5E56DC0-8327-E711-AC20-E82D081E700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8446590">
            <a:off x="5790457" y="2389232"/>
            <a:ext cx="39203" cy="5737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2446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3552842">
            <a:off x="-7391689" y="1072231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4272370">
            <a:off x="-4773184" y="4640296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1337108">
            <a:off x="-3442861" y="3133145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20102867">
            <a:off x="-3296341" y="450946"/>
            <a:ext cx="1978990" cy="3074242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6885888">
            <a:off x="-5518991" y="220387"/>
            <a:ext cx="1595261" cy="254838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9883602">
            <a:off x="-7962569" y="2760271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7999355">
            <a:off x="-6781603" y="4563893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1152765">
            <a:off x="-5949922" y="3514018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Amasis MT Pro Black" panose="020B0604020202020204" pitchFamily="18" charset="0"/>
              </a:rPr>
              <a:t>Índice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12340490" y="6108570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</a:t>
            </a:r>
            <a:r>
              <a:rPr lang="pt-PT" dirty="0" err="1">
                <a:solidFill>
                  <a:srgbClr val="57E2DF"/>
                </a:solidFill>
              </a:rPr>
              <a:t>Pre</a:t>
            </a:r>
            <a:r>
              <a:rPr lang="pt-PT" dirty="0">
                <a:solidFill>
                  <a:srgbClr val="57E2DF"/>
                </a:solidFill>
              </a:rPr>
              <a:t>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2793966" y="515067"/>
            <a:ext cx="6604068" cy="461665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5965359" y="976732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5954170" y="2597003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3BC3517-AB5D-2CB8-4F5C-7E0A4F217CF3}"/>
              </a:ext>
            </a:extLst>
          </p:cNvPr>
          <p:cNvSpPr txBox="1"/>
          <p:nvPr/>
        </p:nvSpPr>
        <p:spPr>
          <a:xfrm>
            <a:off x="4694538" y="1234997"/>
            <a:ext cx="2802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D3EBFF"/>
                </a:solidFill>
              </a:rPr>
              <a:t>Questões 1 e 2  - Algoritmo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B6B1CA-F469-2BAB-A690-4F773C3CCE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0099" y="1768501"/>
            <a:ext cx="8611802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47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5973964">
            <a:off x="-1594707" y="228003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6693492">
            <a:off x="-1953455" y="4625568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3758230">
            <a:off x="20407" y="4344096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923989">
            <a:off x="1002847" y="2640854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9307010">
            <a:off x="815670" y="-14830"/>
            <a:ext cx="1876278" cy="2997297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12304724">
            <a:off x="-3171623" y="1155233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0420477">
            <a:off x="-3444944" y="3327556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3573887">
            <a:off x="-1548873" y="3351466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3600" b="1" dirty="0">
              <a:solidFill>
                <a:schemeClr val="bg1"/>
              </a:solidFill>
              <a:latin typeface="Amasis MT Pro Black" panose="020B0604020202020204" pitchFamily="18" charset="0"/>
            </a:endParaRP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7127322" y="738472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</a:t>
            </a:r>
            <a:r>
              <a:rPr lang="pt-PT" dirty="0" err="1">
                <a:solidFill>
                  <a:srgbClr val="57E2DF"/>
                </a:solidFill>
              </a:rPr>
              <a:t>Pre</a:t>
            </a:r>
            <a:r>
              <a:rPr lang="pt-PT" dirty="0">
                <a:solidFill>
                  <a:srgbClr val="57E2DF"/>
                </a:solidFill>
              </a:rPr>
              <a:t>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1905732" y="5378279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1916921" y="579706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1905732" y="2199977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Suplemento 1" title="Web Viewer">
                <a:extLst>
                  <a:ext uri="{FF2B5EF4-FFF2-40B4-BE49-F238E27FC236}">
                    <a16:creationId xmlns:a16="http://schemas.microsoft.com/office/drawing/2014/main" id="{CC475038-015C-A47C-90B9-024915FC0B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9617" y="1013898"/>
              <a:ext cx="11909288" cy="488271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10"/>
              </a:graphicData>
            </a:graphic>
          </p:graphicFrame>
        </mc:Choice>
        <mc:Fallback>
          <p:pic>
            <p:nvPicPr>
              <p:cNvPr id="2" name="Suplemento 1" title="Web Viewer">
                <a:extLst>
                  <a:ext uri="{FF2B5EF4-FFF2-40B4-BE49-F238E27FC236}">
                    <a16:creationId xmlns:a16="http://schemas.microsoft.com/office/drawing/2014/main" id="{CC475038-015C-A47C-90B9-024915FC0B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617" y="1013898"/>
                <a:ext cx="11909288" cy="488271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12EA328-E99E-31D4-8AA1-308F3DE2E387}"/>
              </a:ext>
            </a:extLst>
          </p:cNvPr>
          <p:cNvSpPr/>
          <p:nvPr/>
        </p:nvSpPr>
        <p:spPr>
          <a:xfrm>
            <a:off x="-435932" y="540673"/>
            <a:ext cx="12960386" cy="5736429"/>
          </a:xfrm>
          <a:prstGeom prst="roundRect">
            <a:avLst/>
          </a:prstGeom>
          <a:noFill/>
          <a:ln w="1158875">
            <a:solidFill>
              <a:srgbClr val="152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E90BAE-CAF4-89CE-7EF4-604A0CAA3978}"/>
              </a:ext>
            </a:extLst>
          </p:cNvPr>
          <p:cNvSpPr txBox="1"/>
          <p:nvPr/>
        </p:nvSpPr>
        <p:spPr>
          <a:xfrm>
            <a:off x="3356666" y="302707"/>
            <a:ext cx="537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rgbClr val="D3EBFF"/>
                </a:solidFill>
                <a:latin typeface="Consolas" panose="020B0609020204030204" pitchFamily="49" charset="0"/>
              </a:rPr>
              <a:t>Questões 1 e 2 -Resultados</a:t>
            </a:r>
          </a:p>
        </p:txBody>
      </p:sp>
    </p:spTree>
    <p:extLst>
      <p:ext uri="{BB962C8B-B14F-4D97-AF65-F5344CB8AC3E}">
        <p14:creationId xmlns:p14="http://schemas.microsoft.com/office/powerpoint/2010/main" val="927780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5973964">
            <a:off x="-1594707" y="228003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6693492">
            <a:off x="-1953455" y="4625568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3758230">
            <a:off x="20407" y="4344096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923989">
            <a:off x="1002847" y="2640854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9307010">
            <a:off x="815670" y="-14830"/>
            <a:ext cx="1876278" cy="2997297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12304724">
            <a:off x="-3171623" y="1155233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0420477">
            <a:off x="-3444944" y="3327556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3573887">
            <a:off x="-1548873" y="3351466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3600" b="1" dirty="0">
              <a:solidFill>
                <a:schemeClr val="bg1"/>
              </a:solidFill>
              <a:latin typeface="Amasis MT Pro Black" panose="020B0604020202020204" pitchFamily="18" charset="0"/>
            </a:endParaRP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7127322" y="738472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</a:t>
            </a:r>
            <a:r>
              <a:rPr lang="pt-PT" dirty="0" err="1">
                <a:solidFill>
                  <a:srgbClr val="57E2DF"/>
                </a:solidFill>
              </a:rPr>
              <a:t>Pre</a:t>
            </a:r>
            <a:r>
              <a:rPr lang="pt-PT" dirty="0">
                <a:solidFill>
                  <a:srgbClr val="57E2DF"/>
                </a:solidFill>
              </a:rPr>
              <a:t>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1905732" y="5378279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1916921" y="579706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1905732" y="2199977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Suplemento 1" title="Web Viewer">
                <a:extLst>
                  <a:ext uri="{FF2B5EF4-FFF2-40B4-BE49-F238E27FC236}">
                    <a16:creationId xmlns:a16="http://schemas.microsoft.com/office/drawing/2014/main" id="{CC475038-015C-A47C-90B9-024915FC0B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0388351"/>
                  </p:ext>
                </p:extLst>
              </p:nvPr>
            </p:nvGraphicFramePr>
            <p:xfrm>
              <a:off x="89617" y="1013898"/>
              <a:ext cx="11909288" cy="488271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10"/>
              </a:graphicData>
            </a:graphic>
          </p:graphicFrame>
        </mc:Choice>
        <mc:Fallback>
          <p:pic>
            <p:nvPicPr>
              <p:cNvPr id="2" name="Suplemento 1" title="Web Viewer">
                <a:extLst>
                  <a:ext uri="{FF2B5EF4-FFF2-40B4-BE49-F238E27FC236}">
                    <a16:creationId xmlns:a16="http://schemas.microsoft.com/office/drawing/2014/main" id="{CC475038-015C-A47C-90B9-024915FC0B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617" y="1013898"/>
                <a:ext cx="11909288" cy="488271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12EA328-E99E-31D4-8AA1-308F3DE2E387}"/>
              </a:ext>
            </a:extLst>
          </p:cNvPr>
          <p:cNvSpPr/>
          <p:nvPr/>
        </p:nvSpPr>
        <p:spPr>
          <a:xfrm>
            <a:off x="-435932" y="540673"/>
            <a:ext cx="12960386" cy="5736429"/>
          </a:xfrm>
          <a:prstGeom prst="roundRect">
            <a:avLst/>
          </a:prstGeom>
          <a:noFill/>
          <a:ln w="1158875">
            <a:solidFill>
              <a:srgbClr val="152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27343A3-D8E9-12E1-A9C1-A0E620857C47}"/>
              </a:ext>
            </a:extLst>
          </p:cNvPr>
          <p:cNvSpPr txBox="1"/>
          <p:nvPr/>
        </p:nvSpPr>
        <p:spPr>
          <a:xfrm>
            <a:off x="3841367" y="276807"/>
            <a:ext cx="440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rgbClr val="D3EBFF"/>
                </a:solidFill>
                <a:latin typeface="Consolas" panose="020B0609020204030204" pitchFamily="49" charset="0"/>
              </a:rPr>
              <a:t>Questão 2 - Resultados</a:t>
            </a:r>
          </a:p>
        </p:txBody>
      </p:sp>
    </p:spTree>
    <p:extLst>
      <p:ext uri="{BB962C8B-B14F-4D97-AF65-F5344CB8AC3E}">
        <p14:creationId xmlns:p14="http://schemas.microsoft.com/office/powerpoint/2010/main" val="245977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3552842">
            <a:off x="-7391689" y="1072231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4272370">
            <a:off x="-4773184" y="4640296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1337108">
            <a:off x="-3442861" y="3133145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20102867">
            <a:off x="-3296341" y="450946"/>
            <a:ext cx="1978990" cy="3074242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6885888">
            <a:off x="-5518991" y="220387"/>
            <a:ext cx="1595261" cy="254838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9883602">
            <a:off x="-7962569" y="2760271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7999355">
            <a:off x="-6781603" y="4563893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1152765">
            <a:off x="-5949922" y="3514018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Amasis MT Pro Black" panose="020B0604020202020204" pitchFamily="18" charset="0"/>
              </a:rPr>
              <a:t>Índice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12340490" y="6108570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</a:t>
            </a:r>
            <a:r>
              <a:rPr lang="pt-PT" dirty="0" err="1">
                <a:solidFill>
                  <a:srgbClr val="57E2DF"/>
                </a:solidFill>
              </a:rPr>
              <a:t>Pre</a:t>
            </a:r>
            <a:r>
              <a:rPr lang="pt-PT" dirty="0">
                <a:solidFill>
                  <a:srgbClr val="57E2DF"/>
                </a:solidFill>
              </a:rPr>
              <a:t>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2793966" y="515067"/>
            <a:ext cx="6604068" cy="461665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5965359" y="976732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5954170" y="2597003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3BC3517-AB5D-2CB8-4F5C-7E0A4F217CF3}"/>
              </a:ext>
            </a:extLst>
          </p:cNvPr>
          <p:cNvSpPr txBox="1"/>
          <p:nvPr/>
        </p:nvSpPr>
        <p:spPr>
          <a:xfrm>
            <a:off x="4915929" y="1272204"/>
            <a:ext cx="236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D3EBFF"/>
                </a:solidFill>
              </a:rPr>
              <a:t>Questão 3  - Algoritmo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B2178C-3D38-512F-184C-A13077F1D5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5545" y="1641536"/>
            <a:ext cx="7020905" cy="158137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ED4F459-89C9-55E5-33C1-4902F0B20979}"/>
              </a:ext>
            </a:extLst>
          </p:cNvPr>
          <p:cNvSpPr txBox="1"/>
          <p:nvPr/>
        </p:nvSpPr>
        <p:spPr>
          <a:xfrm>
            <a:off x="5081713" y="3265762"/>
            <a:ext cx="202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Resultados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81A1CFD-25ED-59EA-D562-969DD45C4252}"/>
              </a:ext>
            </a:extLst>
          </p:cNvPr>
          <p:cNvSpPr/>
          <p:nvPr/>
        </p:nvSpPr>
        <p:spPr>
          <a:xfrm>
            <a:off x="7017531" y="3475944"/>
            <a:ext cx="4312284" cy="3234213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2314E210-77E1-517C-3A73-DC5D73E4B2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87" y="3473174"/>
            <a:ext cx="4312284" cy="32342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59354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8A17629D-2B47-1F9A-EDCB-00D523885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18" y="954811"/>
            <a:ext cx="7397424" cy="55480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5973964">
            <a:off x="-4961296" y="1127879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6693492">
            <a:off x="-5320044" y="5525444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3758230">
            <a:off x="-3346182" y="5243972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923989">
            <a:off x="-2363742" y="3540730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9307010">
            <a:off x="-2550919" y="885046"/>
            <a:ext cx="1876278" cy="2997297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12304724">
            <a:off x="-3171623" y="1155233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0420477">
            <a:off x="-3444944" y="3327556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3573887">
            <a:off x="-4915462" y="4251342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3600" b="1" dirty="0">
              <a:solidFill>
                <a:schemeClr val="bg1"/>
              </a:solidFill>
              <a:latin typeface="Amasis MT Pro Black" panose="020B0604020202020204" pitchFamily="18" charset="0"/>
            </a:endParaRP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5272321" y="6278155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5283510" y="1479582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5272321" y="3099853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313500D-A9E3-7B51-18FE-E442CED84845}"/>
              </a:ext>
            </a:extLst>
          </p:cNvPr>
          <p:cNvSpPr txBox="1"/>
          <p:nvPr/>
        </p:nvSpPr>
        <p:spPr>
          <a:xfrm>
            <a:off x="5233737" y="164207"/>
            <a:ext cx="172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D3EBFF"/>
                </a:solidFill>
                <a:latin typeface="Consolas" panose="020B0609020204030204" pitchFamily="49" charset="0"/>
              </a:rPr>
              <a:t>Questão 3</a:t>
            </a:r>
          </a:p>
        </p:txBody>
      </p:sp>
    </p:spTree>
    <p:extLst>
      <p:ext uri="{BB962C8B-B14F-4D97-AF65-F5344CB8AC3E}">
        <p14:creationId xmlns:p14="http://schemas.microsoft.com/office/powerpoint/2010/main" val="3967611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captura de ecrã, padrão, Retângulo&#10;&#10;Descrição gerada automaticamente">
            <a:extLst>
              <a:ext uri="{FF2B5EF4-FFF2-40B4-BE49-F238E27FC236}">
                <a16:creationId xmlns:a16="http://schemas.microsoft.com/office/drawing/2014/main" id="{20EDBD5E-1E75-6E52-3699-CB74B7244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396" y="614214"/>
            <a:ext cx="7441487" cy="5963159"/>
          </a:xfrm>
          <a:prstGeom prst="rect">
            <a:avLst/>
          </a:prstGeom>
        </p:spPr>
      </p:pic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5973964">
            <a:off x="-4961296" y="1127879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6693492">
            <a:off x="-5320044" y="5525444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3758230">
            <a:off x="-3346182" y="5243972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923989">
            <a:off x="-2363742" y="3540730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9307010">
            <a:off x="-2550919" y="885046"/>
            <a:ext cx="1876278" cy="2997297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12304724">
            <a:off x="-3171623" y="1155233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0420477">
            <a:off x="-3444944" y="3327556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3573887">
            <a:off x="-4915462" y="4251342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3600" b="1" dirty="0">
              <a:solidFill>
                <a:schemeClr val="bg1"/>
              </a:solidFill>
              <a:latin typeface="Amasis MT Pro Black" panose="020B0604020202020204" pitchFamily="18" charset="0"/>
            </a:endParaRP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5272321" y="6278155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5283510" y="1479582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5272321" y="3099853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313500D-A9E3-7B51-18FE-E442CED84845}"/>
              </a:ext>
            </a:extLst>
          </p:cNvPr>
          <p:cNvSpPr txBox="1"/>
          <p:nvPr/>
        </p:nvSpPr>
        <p:spPr>
          <a:xfrm>
            <a:off x="5233737" y="164207"/>
            <a:ext cx="172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D3EBFF"/>
                </a:solidFill>
                <a:latin typeface="Consolas" panose="020B0609020204030204" pitchFamily="49" charset="0"/>
              </a:rPr>
              <a:t>Questão 3</a:t>
            </a:r>
          </a:p>
        </p:txBody>
      </p:sp>
    </p:spTree>
    <p:extLst>
      <p:ext uri="{BB962C8B-B14F-4D97-AF65-F5344CB8AC3E}">
        <p14:creationId xmlns:p14="http://schemas.microsoft.com/office/powerpoint/2010/main" val="2855915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5973964">
            <a:off x="-4961296" y="1127879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6693492">
            <a:off x="-5320044" y="5525444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3758230">
            <a:off x="-3346182" y="5243972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923989">
            <a:off x="-2363742" y="3540730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9307010">
            <a:off x="-2550919" y="885046"/>
            <a:ext cx="1876278" cy="2997297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12304724">
            <a:off x="-3171623" y="1155233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0420477">
            <a:off x="-3444944" y="3327556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3573887">
            <a:off x="-4915462" y="4251342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3600" b="1" dirty="0">
              <a:solidFill>
                <a:schemeClr val="bg1"/>
              </a:solidFill>
              <a:latin typeface="Amasis MT Pro Black" panose="020B0604020202020204" pitchFamily="18" charset="0"/>
            </a:endParaRP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5272321" y="6278155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5283510" y="1479582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5272321" y="3099853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313500D-A9E3-7B51-18FE-E442CED84845}"/>
              </a:ext>
            </a:extLst>
          </p:cNvPr>
          <p:cNvSpPr txBox="1"/>
          <p:nvPr/>
        </p:nvSpPr>
        <p:spPr>
          <a:xfrm>
            <a:off x="3978877" y="164207"/>
            <a:ext cx="3768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D3EBFF"/>
                </a:solidFill>
                <a:latin typeface="Consolas" panose="020B0609020204030204" pitchFamily="49" charset="0"/>
              </a:rPr>
              <a:t>Questão 4 - Algoritmo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1F01E64-B180-AC11-0550-DF49B09FD6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080" y="836232"/>
            <a:ext cx="7174396" cy="285522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6EEA4FC-0617-EC35-1050-1187C98343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834" y="3763153"/>
            <a:ext cx="5487166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51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5973964">
            <a:off x="-4961296" y="1127879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6693492">
            <a:off x="-5320044" y="5525444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3758230">
            <a:off x="-3346182" y="5243972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923989">
            <a:off x="-2363742" y="3540730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9307010">
            <a:off x="-2550919" y="885046"/>
            <a:ext cx="1876278" cy="2997297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12304724">
            <a:off x="-3171623" y="1155233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0420477">
            <a:off x="-3444944" y="3327556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3573887">
            <a:off x="-4915462" y="4251342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3600" b="1" dirty="0">
              <a:solidFill>
                <a:schemeClr val="bg1"/>
              </a:solidFill>
              <a:latin typeface="Amasis MT Pro Black" panose="020B0604020202020204" pitchFamily="18" charset="0"/>
            </a:endParaRP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5272321" y="6278155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5283510" y="1479582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5272321" y="3099853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313500D-A9E3-7B51-18FE-E442CED84845}"/>
              </a:ext>
            </a:extLst>
          </p:cNvPr>
          <p:cNvSpPr txBox="1"/>
          <p:nvPr/>
        </p:nvSpPr>
        <p:spPr>
          <a:xfrm>
            <a:off x="3982995" y="164207"/>
            <a:ext cx="4226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rgbClr val="D3EBFF"/>
                </a:solidFill>
                <a:latin typeface="Consolas" panose="020B0609020204030204" pitchFamily="49" charset="0"/>
              </a:rPr>
              <a:t>Questão 4 - Resultados</a:t>
            </a:r>
          </a:p>
        </p:txBody>
      </p:sp>
      <p:pic>
        <p:nvPicPr>
          <p:cNvPr id="4" name="Imagem 3" descr="Uma imagem com texto, captura de ecrã, diagrama, Retângulo&#10;&#10;Descrição gerada automaticamente">
            <a:extLst>
              <a:ext uri="{FF2B5EF4-FFF2-40B4-BE49-F238E27FC236}">
                <a16:creationId xmlns:a16="http://schemas.microsoft.com/office/drawing/2014/main" id="{90E7C47F-F3C5-555F-E22C-43EFD5A8C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047750"/>
            <a:ext cx="6667500" cy="4762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2982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5973964">
            <a:off x="-4961296" y="1127879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6693492">
            <a:off x="-5320044" y="5525444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3758230">
            <a:off x="-3346182" y="5243972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923989">
            <a:off x="-2363742" y="3540730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9307010">
            <a:off x="-2550919" y="885046"/>
            <a:ext cx="1876278" cy="2997297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12304724">
            <a:off x="-3171623" y="1155233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0420477">
            <a:off x="-3444944" y="3327556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3573887">
            <a:off x="-4915462" y="4251342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3600" b="1" dirty="0">
              <a:solidFill>
                <a:schemeClr val="bg1"/>
              </a:solidFill>
              <a:latin typeface="Amasis MT Pro Black" panose="020B0604020202020204" pitchFamily="18" charset="0"/>
            </a:endParaRP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5272321" y="6278155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5283510" y="1479582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5272321" y="3099853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313500D-A9E3-7B51-18FE-E442CED84845}"/>
              </a:ext>
            </a:extLst>
          </p:cNvPr>
          <p:cNvSpPr txBox="1"/>
          <p:nvPr/>
        </p:nvSpPr>
        <p:spPr>
          <a:xfrm>
            <a:off x="3982995" y="164207"/>
            <a:ext cx="4226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rgbClr val="D3EBFF"/>
                </a:solidFill>
                <a:latin typeface="Consolas" panose="020B0609020204030204" pitchFamily="49" charset="0"/>
              </a:rPr>
              <a:t>Questão 4 - Resultados</a:t>
            </a:r>
          </a:p>
        </p:txBody>
      </p:sp>
      <p:pic>
        <p:nvPicPr>
          <p:cNvPr id="5" name="Imagem 4" descr="Uma imagem com texto, captura de ecrã, Retângulo, Saturação de cores&#10;&#10;Descrição gerada automaticamente">
            <a:extLst>
              <a:ext uri="{FF2B5EF4-FFF2-40B4-BE49-F238E27FC236}">
                <a16:creationId xmlns:a16="http://schemas.microsoft.com/office/drawing/2014/main" id="{7CB54AE7-6432-E606-D05A-01C763D7C3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5225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0330758">
            <a:off x="-3762529" y="2955924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1050286">
            <a:off x="718854" y="2930866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19715024">
            <a:off x="869909" y="76534"/>
            <a:ext cx="1959313" cy="3259835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16880783">
            <a:off x="-1536433" y="82820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3663804">
            <a:off x="-3299949" y="886599"/>
            <a:ext cx="1595261" cy="254838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6661518">
            <a:off x="-2706391" y="4359170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4777271">
            <a:off x="-580518" y="4440241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7930681">
            <a:off x="-1727824" y="3451692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Amasis MT Pro Black" panose="020B0604020202020204" pitchFamily="18" charset="0"/>
              </a:rPr>
              <a:t>Índice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12340490" y="6108570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</a:t>
            </a:r>
            <a:r>
              <a:rPr lang="pt-PT" dirty="0" err="1">
                <a:solidFill>
                  <a:srgbClr val="57E2DF"/>
                </a:solidFill>
              </a:rPr>
              <a:t>Pre</a:t>
            </a:r>
            <a:r>
              <a:rPr lang="pt-PT" dirty="0">
                <a:solidFill>
                  <a:srgbClr val="57E2DF"/>
                </a:solidFill>
              </a:rPr>
              <a:t>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1905732" y="5378279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1916921" y="579706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5233737" y="533540"/>
            <a:ext cx="4469556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537717B-4905-19F1-87BA-F3FBE8BE55FF}"/>
              </a:ext>
            </a:extLst>
          </p:cNvPr>
          <p:cNvSpPr txBox="1"/>
          <p:nvPr/>
        </p:nvSpPr>
        <p:spPr>
          <a:xfrm>
            <a:off x="4312509" y="1457689"/>
            <a:ext cx="446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D3EBFF"/>
                </a:solidFill>
              </a:rPr>
              <a:t>Ajuste do modelo para primeira etapa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4EED2D-ACCB-088E-0EC3-427DCB37D1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4656" y="2104840"/>
            <a:ext cx="7020905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24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2400077">
            <a:off x="6937019" y="3666908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14719605">
            <a:off x="3962109" y="249309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11784343">
            <a:off x="2759922" y="1849237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8950102">
            <a:off x="3271110" y="3813496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5733123">
            <a:off x="5085027" y="4574287"/>
            <a:ext cx="1595261" cy="254838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20330837">
            <a:off x="7248604" y="1810959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8446590">
            <a:off x="5794531" y="160853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>
            <a:off x="4976608" y="3166144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Amasis MT Pro Black" panose="020B0604020202020204" pitchFamily="18" charset="0"/>
              </a:rPr>
              <a:t>Índice</a:t>
            </a:r>
          </a:p>
        </p:txBody>
      </p:sp>
      <p:cxnSp>
        <p:nvCxnSpPr>
          <p:cNvPr id="138" name="Conexão: Ângulo Reto 137">
            <a:extLst>
              <a:ext uri="{FF2B5EF4-FFF2-40B4-BE49-F238E27FC236}">
                <a16:creationId xmlns:a16="http://schemas.microsoft.com/office/drawing/2014/main" id="{C18A589D-2353-9FE7-D80A-731BC538F6CC}"/>
              </a:ext>
            </a:extLst>
          </p:cNvPr>
          <p:cNvCxnSpPr>
            <a:cxnSpLocks/>
          </p:cNvCxnSpPr>
          <p:nvPr/>
        </p:nvCxnSpPr>
        <p:spPr>
          <a:xfrm>
            <a:off x="7112325" y="730585"/>
            <a:ext cx="2525443" cy="24734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0" name="Conexão: Ângulo Reto 139">
            <a:extLst>
              <a:ext uri="{FF2B5EF4-FFF2-40B4-BE49-F238E27FC236}">
                <a16:creationId xmlns:a16="http://schemas.microsoft.com/office/drawing/2014/main" id="{2EF3F3A5-E81B-8D90-1666-A1FE6644BDE5}"/>
              </a:ext>
            </a:extLst>
          </p:cNvPr>
          <p:cNvCxnSpPr>
            <a:cxnSpLocks/>
            <a:stCxn id="164" idx="6"/>
          </p:cNvCxnSpPr>
          <p:nvPr/>
        </p:nvCxnSpPr>
        <p:spPr>
          <a:xfrm flipV="1">
            <a:off x="8897757" y="1957206"/>
            <a:ext cx="1103249" cy="75802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2" name="Conexão: Ângulo Reto 141">
            <a:extLst>
              <a:ext uri="{FF2B5EF4-FFF2-40B4-BE49-F238E27FC236}">
                <a16:creationId xmlns:a16="http://schemas.microsoft.com/office/drawing/2014/main" id="{B26BA94C-F511-4CF3-E973-310971C3553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869669" y="4142929"/>
            <a:ext cx="751867" cy="1392696"/>
          </a:xfrm>
          <a:prstGeom prst="bentConnector4">
            <a:avLst>
              <a:gd name="adj1" fmla="val 191"/>
              <a:gd name="adj2" fmla="val 5094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4" name="Conexão: Ângulo Reto 143">
            <a:extLst>
              <a:ext uri="{FF2B5EF4-FFF2-40B4-BE49-F238E27FC236}">
                <a16:creationId xmlns:a16="http://schemas.microsoft.com/office/drawing/2014/main" id="{4DA73327-0AB0-A07B-71BD-746F986E6F29}"/>
              </a:ext>
            </a:extLst>
          </p:cNvPr>
          <p:cNvCxnSpPr>
            <a:cxnSpLocks/>
          </p:cNvCxnSpPr>
          <p:nvPr/>
        </p:nvCxnSpPr>
        <p:spPr>
          <a:xfrm flipV="1">
            <a:off x="6472108" y="6128337"/>
            <a:ext cx="2756511" cy="42651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6" name="Conexão: Ângulo Reto 145">
            <a:extLst>
              <a:ext uri="{FF2B5EF4-FFF2-40B4-BE49-F238E27FC236}">
                <a16:creationId xmlns:a16="http://schemas.microsoft.com/office/drawing/2014/main" id="{5B05C41D-B0B2-9241-C42C-4FFF724654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37481" y="5528677"/>
            <a:ext cx="1463670" cy="3484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8" name="Conexão: Ângulo Reto 147">
            <a:extLst>
              <a:ext uri="{FF2B5EF4-FFF2-40B4-BE49-F238E27FC236}">
                <a16:creationId xmlns:a16="http://schemas.microsoft.com/office/drawing/2014/main" id="{10C96DC5-8663-509E-3BDE-8515BED5140A}"/>
              </a:ext>
            </a:extLst>
          </p:cNvPr>
          <p:cNvCxnSpPr>
            <a:cxnSpLocks/>
            <a:endCxn id="188" idx="3"/>
          </p:cNvCxnSpPr>
          <p:nvPr/>
        </p:nvCxnSpPr>
        <p:spPr>
          <a:xfrm rot="10800000">
            <a:off x="1809650" y="2876497"/>
            <a:ext cx="984383" cy="281070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0" name="Conexão: Ângulo Reto 149">
            <a:extLst>
              <a:ext uri="{FF2B5EF4-FFF2-40B4-BE49-F238E27FC236}">
                <a16:creationId xmlns:a16="http://schemas.microsoft.com/office/drawing/2014/main" id="{5D0EE146-306A-23F0-797F-4A6C1C721E7C}"/>
              </a:ext>
            </a:extLst>
          </p:cNvPr>
          <p:cNvCxnSpPr/>
          <p:nvPr/>
        </p:nvCxnSpPr>
        <p:spPr>
          <a:xfrm rot="10800000">
            <a:off x="2238720" y="589548"/>
            <a:ext cx="1872013" cy="34530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4" name="Fluxograma: Conexão 153">
            <a:extLst>
              <a:ext uri="{FF2B5EF4-FFF2-40B4-BE49-F238E27FC236}">
                <a16:creationId xmlns:a16="http://schemas.microsoft.com/office/drawing/2014/main" id="{8FF85A0D-0141-5447-6434-23383BB9DF0E}"/>
              </a:ext>
            </a:extLst>
          </p:cNvPr>
          <p:cNvSpPr/>
          <p:nvPr/>
        </p:nvSpPr>
        <p:spPr>
          <a:xfrm>
            <a:off x="3401150" y="5421422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5" name="Fluxograma: Conexão 154">
            <a:extLst>
              <a:ext uri="{FF2B5EF4-FFF2-40B4-BE49-F238E27FC236}">
                <a16:creationId xmlns:a16="http://schemas.microsoft.com/office/drawing/2014/main" id="{F0142DBD-AC80-6232-35C5-A6B066761C21}"/>
              </a:ext>
            </a:extLst>
          </p:cNvPr>
          <p:cNvSpPr/>
          <p:nvPr/>
        </p:nvSpPr>
        <p:spPr>
          <a:xfrm>
            <a:off x="1804964" y="5787128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6" name="Fluxograma: Conexão 155">
            <a:extLst>
              <a:ext uri="{FF2B5EF4-FFF2-40B4-BE49-F238E27FC236}">
                <a16:creationId xmlns:a16="http://schemas.microsoft.com/office/drawing/2014/main" id="{826956D6-34CF-EFAF-3A86-ADD031B4D5B4}"/>
              </a:ext>
            </a:extLst>
          </p:cNvPr>
          <p:cNvSpPr/>
          <p:nvPr/>
        </p:nvSpPr>
        <p:spPr>
          <a:xfrm>
            <a:off x="2754137" y="3060109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8" name="Fluxograma: Conexão 157">
            <a:extLst>
              <a:ext uri="{FF2B5EF4-FFF2-40B4-BE49-F238E27FC236}">
                <a16:creationId xmlns:a16="http://schemas.microsoft.com/office/drawing/2014/main" id="{43B938C4-3519-694A-D651-DAD3F016EC84}"/>
              </a:ext>
            </a:extLst>
          </p:cNvPr>
          <p:cNvSpPr/>
          <p:nvPr/>
        </p:nvSpPr>
        <p:spPr>
          <a:xfrm>
            <a:off x="4071805" y="852302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9" name="Fluxograma: Conexão 158">
            <a:extLst>
              <a:ext uri="{FF2B5EF4-FFF2-40B4-BE49-F238E27FC236}">
                <a16:creationId xmlns:a16="http://schemas.microsoft.com/office/drawing/2014/main" id="{37C90430-89EF-5FF6-267E-F6790523CD70}"/>
              </a:ext>
            </a:extLst>
          </p:cNvPr>
          <p:cNvSpPr/>
          <p:nvPr/>
        </p:nvSpPr>
        <p:spPr>
          <a:xfrm>
            <a:off x="2140891" y="492098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0" name="Fluxograma: Conexão 159">
            <a:extLst>
              <a:ext uri="{FF2B5EF4-FFF2-40B4-BE49-F238E27FC236}">
                <a16:creationId xmlns:a16="http://schemas.microsoft.com/office/drawing/2014/main" id="{2FCB0595-5B3F-2896-BD9F-D5A4261B3597}"/>
              </a:ext>
            </a:extLst>
          </p:cNvPr>
          <p:cNvSpPr/>
          <p:nvPr/>
        </p:nvSpPr>
        <p:spPr>
          <a:xfrm>
            <a:off x="6407602" y="6476346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1" name="Fluxograma: Conexão 160">
            <a:extLst>
              <a:ext uri="{FF2B5EF4-FFF2-40B4-BE49-F238E27FC236}">
                <a16:creationId xmlns:a16="http://schemas.microsoft.com/office/drawing/2014/main" id="{D4B752F7-BE5F-804E-2FB4-A8E77937855D}"/>
              </a:ext>
            </a:extLst>
          </p:cNvPr>
          <p:cNvSpPr/>
          <p:nvPr/>
        </p:nvSpPr>
        <p:spPr>
          <a:xfrm>
            <a:off x="9179487" y="6039552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2" name="Fluxograma: Conexão 161">
            <a:extLst>
              <a:ext uri="{FF2B5EF4-FFF2-40B4-BE49-F238E27FC236}">
                <a16:creationId xmlns:a16="http://schemas.microsoft.com/office/drawing/2014/main" id="{E3F98B1F-CA59-BB03-338D-8F864AF1EA6C}"/>
              </a:ext>
            </a:extLst>
          </p:cNvPr>
          <p:cNvSpPr/>
          <p:nvPr/>
        </p:nvSpPr>
        <p:spPr>
          <a:xfrm>
            <a:off x="8364164" y="5103874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3" name="Fluxograma: Conexão 162">
            <a:extLst>
              <a:ext uri="{FF2B5EF4-FFF2-40B4-BE49-F238E27FC236}">
                <a16:creationId xmlns:a16="http://schemas.microsoft.com/office/drawing/2014/main" id="{DBD07AC9-2ED2-07BA-726C-1626F2BD0F90}"/>
              </a:ext>
            </a:extLst>
          </p:cNvPr>
          <p:cNvSpPr/>
          <p:nvPr/>
        </p:nvSpPr>
        <p:spPr>
          <a:xfrm>
            <a:off x="9945505" y="4373712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4" name="Fluxograma: Conexão 163">
            <a:extLst>
              <a:ext uri="{FF2B5EF4-FFF2-40B4-BE49-F238E27FC236}">
                <a16:creationId xmlns:a16="http://schemas.microsoft.com/office/drawing/2014/main" id="{798EC0CB-B967-CE84-3237-620DAC0C09C8}"/>
              </a:ext>
            </a:extLst>
          </p:cNvPr>
          <p:cNvSpPr/>
          <p:nvPr/>
        </p:nvSpPr>
        <p:spPr>
          <a:xfrm>
            <a:off x="8717757" y="2625235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7" name="Fluxograma: Conexão 166">
            <a:extLst>
              <a:ext uri="{FF2B5EF4-FFF2-40B4-BE49-F238E27FC236}">
                <a16:creationId xmlns:a16="http://schemas.microsoft.com/office/drawing/2014/main" id="{1E7D0832-15C0-CF17-B653-9FE4CD7126E0}"/>
              </a:ext>
            </a:extLst>
          </p:cNvPr>
          <p:cNvSpPr/>
          <p:nvPr/>
        </p:nvSpPr>
        <p:spPr>
          <a:xfrm>
            <a:off x="6984588" y="640585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9653736" y="671751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0035506" y="1772540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65" name="Fluxograma: Conexão 164">
            <a:extLst>
              <a:ext uri="{FF2B5EF4-FFF2-40B4-BE49-F238E27FC236}">
                <a16:creationId xmlns:a16="http://schemas.microsoft.com/office/drawing/2014/main" id="{CBF4324D-57D5-8C46-CD70-18D0A0E9B70B}"/>
              </a:ext>
            </a:extLst>
          </p:cNvPr>
          <p:cNvSpPr/>
          <p:nvPr/>
        </p:nvSpPr>
        <p:spPr>
          <a:xfrm>
            <a:off x="9945505" y="1867206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0" name="Fluxograma: Conexão 169">
            <a:extLst>
              <a:ext uri="{FF2B5EF4-FFF2-40B4-BE49-F238E27FC236}">
                <a16:creationId xmlns:a16="http://schemas.microsoft.com/office/drawing/2014/main" id="{F3E5ECF6-5613-9E11-9498-DB63191169D9}"/>
              </a:ext>
            </a:extLst>
          </p:cNvPr>
          <p:cNvSpPr/>
          <p:nvPr/>
        </p:nvSpPr>
        <p:spPr>
          <a:xfrm>
            <a:off x="9563736" y="858916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0040519" y="4279046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9269486" y="5932857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Pré-processamento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127254" y="5248312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528092" y="288794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85124" y="2137833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157" name="Fluxograma: Conexão 156">
            <a:extLst>
              <a:ext uri="{FF2B5EF4-FFF2-40B4-BE49-F238E27FC236}">
                <a16:creationId xmlns:a16="http://schemas.microsoft.com/office/drawing/2014/main" id="{321F386F-DC18-D4FE-43DC-DA95A905CD18}"/>
              </a:ext>
            </a:extLst>
          </p:cNvPr>
          <p:cNvSpPr/>
          <p:nvPr/>
        </p:nvSpPr>
        <p:spPr>
          <a:xfrm>
            <a:off x="1744795" y="2748247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Imagem 2" descr="Uma imagem com comida, pessoa, prato, interior&#10;&#10;Descrição gerada automaticamente">
            <a:extLst>
              <a:ext uri="{FF2B5EF4-FFF2-40B4-BE49-F238E27FC236}">
                <a16:creationId xmlns:a16="http://schemas.microsoft.com/office/drawing/2014/main" id="{7A806C1E-D1AB-316A-9B8B-1D7C86E37C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346" y="29811"/>
            <a:ext cx="4572000" cy="6858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7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0330758">
            <a:off x="-7337357" y="2806455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1050286">
            <a:off x="-2855974" y="2781397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19715024">
            <a:off x="-2704919" y="-72935"/>
            <a:ext cx="1959313" cy="3259835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16880783">
            <a:off x="-5111261" y="-66649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3663804">
            <a:off x="-6874777" y="737130"/>
            <a:ext cx="1595261" cy="254838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6661518">
            <a:off x="-6281219" y="4209701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4777271">
            <a:off x="-4155346" y="4290772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7930681">
            <a:off x="-5302652" y="3302223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Amasis MT Pro Black" panose="020B0604020202020204" pitchFamily="18" charset="0"/>
              </a:rPr>
              <a:t>Índice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12340490" y="6108570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</a:t>
            </a:r>
            <a:r>
              <a:rPr lang="pt-PT" dirty="0" err="1">
                <a:solidFill>
                  <a:srgbClr val="57E2DF"/>
                </a:solidFill>
              </a:rPr>
              <a:t>Pre</a:t>
            </a:r>
            <a:r>
              <a:rPr lang="pt-PT" dirty="0">
                <a:solidFill>
                  <a:srgbClr val="57E2DF"/>
                </a:solidFill>
              </a:rPr>
              <a:t>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5480560" y="5228810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5491749" y="430237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3861222" y="476403"/>
            <a:ext cx="4469556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4EED2D-ACCB-088E-0EC3-427DCB37D1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9748" y="7282321"/>
            <a:ext cx="7020905" cy="26483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D86006D-3AB2-A5C3-D03A-6E467F58CE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8834" y="1621898"/>
            <a:ext cx="6854329" cy="203289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161EE80-6A42-DC71-59E0-8D8CF7CEB0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361" y="4553388"/>
            <a:ext cx="11455677" cy="140805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C69F285-B74A-A764-464A-34110E3E53EE}"/>
              </a:ext>
            </a:extLst>
          </p:cNvPr>
          <p:cNvSpPr txBox="1"/>
          <p:nvPr/>
        </p:nvSpPr>
        <p:spPr>
          <a:xfrm>
            <a:off x="3124678" y="1187650"/>
            <a:ext cx="594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D3EBFF"/>
                </a:solidFill>
              </a:rPr>
              <a:t>Obter os melhores resultados para treinar o segundo modelo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81937BE-0149-B10E-A534-4248BF3FCABC}"/>
              </a:ext>
            </a:extLst>
          </p:cNvPr>
          <p:cNvSpPr txBox="1"/>
          <p:nvPr/>
        </p:nvSpPr>
        <p:spPr>
          <a:xfrm>
            <a:off x="4681149" y="3909509"/>
            <a:ext cx="2829697" cy="376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D3EBFF"/>
                </a:solidFill>
              </a:rPr>
              <a:t>Treinar o segundo modelo</a:t>
            </a:r>
          </a:p>
        </p:txBody>
      </p:sp>
    </p:spTree>
    <p:extLst>
      <p:ext uri="{BB962C8B-B14F-4D97-AF65-F5344CB8AC3E}">
        <p14:creationId xmlns:p14="http://schemas.microsoft.com/office/powerpoint/2010/main" val="682187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0330758">
            <a:off x="-7337357" y="2806455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1050286">
            <a:off x="-2855974" y="2781397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19715024">
            <a:off x="-2704919" y="-72935"/>
            <a:ext cx="1959313" cy="3259835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16880783">
            <a:off x="-5111261" y="-66649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3663804">
            <a:off x="-6874777" y="737130"/>
            <a:ext cx="1595261" cy="254838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6661518">
            <a:off x="-6281219" y="4209701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4777271">
            <a:off x="-4155346" y="4290772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7930681">
            <a:off x="-5302652" y="3302223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Amasis MT Pro Black" panose="020B0604020202020204" pitchFamily="18" charset="0"/>
              </a:rPr>
              <a:t>Índice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12340490" y="6108570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</a:t>
            </a:r>
            <a:r>
              <a:rPr lang="pt-PT" dirty="0" err="1">
                <a:solidFill>
                  <a:srgbClr val="57E2DF"/>
                </a:solidFill>
              </a:rPr>
              <a:t>Pre</a:t>
            </a:r>
            <a:r>
              <a:rPr lang="pt-PT" dirty="0">
                <a:solidFill>
                  <a:srgbClr val="57E2DF"/>
                </a:solidFill>
              </a:rPr>
              <a:t>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5480560" y="5228810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5491749" y="430237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3861222" y="337528"/>
            <a:ext cx="4469556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EC16F4A-F526-9273-FE43-E0DCB7E34897}"/>
              </a:ext>
            </a:extLst>
          </p:cNvPr>
          <p:cNvSpPr txBox="1"/>
          <p:nvPr/>
        </p:nvSpPr>
        <p:spPr>
          <a:xfrm>
            <a:off x="4996248" y="1153592"/>
            <a:ext cx="219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D3EBFF"/>
                </a:solidFill>
              </a:rPr>
              <a:t>Retirar os resultados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18746C5-7BDE-99B0-96C0-EC86BAD135A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7201"/>
          <a:stretch/>
        </p:blipFill>
        <p:spPr>
          <a:xfrm>
            <a:off x="1823440" y="1634130"/>
            <a:ext cx="8545118" cy="134879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2B29022-95C9-D6A5-8411-EB772B6928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3440" y="3090699"/>
            <a:ext cx="7878274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47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0330758">
            <a:off x="-7337357" y="2806455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1050286">
            <a:off x="-2855974" y="2781397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19715024">
            <a:off x="-2704919" y="-72935"/>
            <a:ext cx="1959313" cy="3259835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16880783">
            <a:off x="-5111261" y="-66649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3663804">
            <a:off x="-6874777" y="737130"/>
            <a:ext cx="1595261" cy="254838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6661518">
            <a:off x="-6281219" y="4209701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4777271">
            <a:off x="-4155346" y="4290772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7930681">
            <a:off x="-5302652" y="3302223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Amasis MT Pro Black" panose="020B0604020202020204" pitchFamily="18" charset="0"/>
              </a:rPr>
              <a:t>Índice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12340490" y="6108570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</a:t>
            </a:r>
            <a:r>
              <a:rPr lang="pt-PT" dirty="0" err="1">
                <a:solidFill>
                  <a:srgbClr val="57E2DF"/>
                </a:solidFill>
              </a:rPr>
              <a:t>Pre</a:t>
            </a:r>
            <a:r>
              <a:rPr lang="pt-PT" dirty="0">
                <a:solidFill>
                  <a:srgbClr val="57E2DF"/>
                </a:solidFill>
              </a:rPr>
              <a:t>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5480560" y="5228810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5491749" y="430237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3861222" y="476403"/>
            <a:ext cx="4469556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EC16F4A-F526-9273-FE43-E0DCB7E34897}"/>
              </a:ext>
            </a:extLst>
          </p:cNvPr>
          <p:cNvSpPr txBox="1"/>
          <p:nvPr/>
        </p:nvSpPr>
        <p:spPr>
          <a:xfrm>
            <a:off x="5307227" y="1310241"/>
            <a:ext cx="157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Resultados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C5F9FC-AC3A-F4C3-9199-C695D6FB37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424" y="1953167"/>
            <a:ext cx="11164889" cy="322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09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5973964">
            <a:off x="-2196439" y="351821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6693492">
            <a:off x="-2572353" y="4923688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3758230">
            <a:off x="-554407" y="4629195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923989">
            <a:off x="428033" y="2925953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9307010">
            <a:off x="240856" y="270269"/>
            <a:ext cx="1876278" cy="2997297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12304724">
            <a:off x="-3829266" y="1346095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0420477">
            <a:off x="-4136562" y="3595446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3573887">
            <a:off x="-5604105" y="4561737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3600" b="1" dirty="0">
              <a:solidFill>
                <a:schemeClr val="bg1"/>
              </a:solidFill>
              <a:latin typeface="Amasis MT Pro Black" panose="020B0604020202020204" pitchFamily="18" charset="0"/>
            </a:endParaRP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5272321" y="6278155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5283510" y="1479582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5272321" y="3099853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313500D-A9E3-7B51-18FE-E442CED84845}"/>
              </a:ext>
            </a:extLst>
          </p:cNvPr>
          <p:cNvSpPr txBox="1"/>
          <p:nvPr/>
        </p:nvSpPr>
        <p:spPr>
          <a:xfrm>
            <a:off x="4953000" y="331425"/>
            <a:ext cx="433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rgbClr val="D3EBFF"/>
                </a:solidFill>
                <a:latin typeface="Consolas" panose="020B0609020204030204" pitchFamily="49" charset="0"/>
              </a:rPr>
              <a:t>Questão 5 - Resultados</a:t>
            </a:r>
          </a:p>
        </p:txBody>
      </p:sp>
      <p:pic>
        <p:nvPicPr>
          <p:cNvPr id="4" name="Imagem 3" descr="Uma imagem com texto, captura de ecrã, Gráfico, file&#10;&#10;Descrição gerada automaticamente">
            <a:extLst>
              <a:ext uri="{FF2B5EF4-FFF2-40B4-BE49-F238E27FC236}">
                <a16:creationId xmlns:a16="http://schemas.microsoft.com/office/drawing/2014/main" id="{91B55503-D01D-B989-7C34-0008EF407D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59" y="935024"/>
            <a:ext cx="6758504" cy="5068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34793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7065461">
            <a:off x="-2316875" y="4432294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19384989">
            <a:off x="704209" y="51862"/>
            <a:ext cx="1867219" cy="3125003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16449727">
            <a:off x="-1522883" y="-89616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13615486">
            <a:off x="-3333129" y="885208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0398507">
            <a:off x="-3690124" y="2795402"/>
            <a:ext cx="1595261" cy="254838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3396221">
            <a:off x="-527419" y="4332679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511974">
            <a:off x="747963" y="2615699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4665384">
            <a:off x="-1524971" y="3285732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Amasis MT Pro Black" panose="020B0604020202020204" pitchFamily="18" charset="0"/>
              </a:rPr>
              <a:t>Índice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12340490" y="6108570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</a:t>
            </a:r>
            <a:r>
              <a:rPr lang="pt-PT" dirty="0" err="1">
                <a:solidFill>
                  <a:srgbClr val="57E2DF"/>
                </a:solidFill>
              </a:rPr>
              <a:t>Pre</a:t>
            </a:r>
            <a:r>
              <a:rPr lang="pt-PT" dirty="0">
                <a:solidFill>
                  <a:srgbClr val="57E2DF"/>
                </a:solidFill>
              </a:rPr>
              <a:t>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1905732" y="5378279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5004486" y="507015"/>
            <a:ext cx="2495557" cy="461665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rgbClr val="57E2DF"/>
                </a:solidFill>
                <a:latin typeface="Consolas" panose="020B0609020204030204" pitchFamily="49" charset="0"/>
              </a:rPr>
              <a:t>Notas finais</a:t>
            </a: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1905732" y="2199977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E2B28D5-0E59-6D75-75A9-693F1B1F2A80}"/>
              </a:ext>
            </a:extLst>
          </p:cNvPr>
          <p:cNvSpPr txBox="1"/>
          <p:nvPr/>
        </p:nvSpPr>
        <p:spPr>
          <a:xfrm>
            <a:off x="3997714" y="1819578"/>
            <a:ext cx="41965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Problemas do sistema: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Primeiro modelo: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Instável para poucos dados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Segundo modelo: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Lento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Baixa capacidade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Baixa eficiência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>
              <a:solidFill>
                <a:srgbClr val="D3EBFF"/>
              </a:solidFill>
              <a:latin typeface="Consolas" panose="020B06090202040302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>
              <a:solidFill>
                <a:srgbClr val="D3EB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41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2400077">
            <a:off x="6937019" y="3666908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14719605">
            <a:off x="3962109" y="249309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11784343">
            <a:off x="2759922" y="1849237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8950102">
            <a:off x="3271110" y="3813496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5733123">
            <a:off x="5085027" y="4574287"/>
            <a:ext cx="1595261" cy="254838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20330837">
            <a:off x="7248604" y="1810959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8446590">
            <a:off x="5794531" y="160853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>
            <a:off x="5346823" y="3129561"/>
            <a:ext cx="1098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Amasis MT Pro Black" panose="020B0604020202020204" pitchFamily="18" charset="0"/>
              </a:rPr>
              <a:t>Fim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12340490" y="6108570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</a:t>
            </a:r>
            <a:r>
              <a:rPr lang="pt-PT" dirty="0" err="1">
                <a:solidFill>
                  <a:srgbClr val="57E2DF"/>
                </a:solidFill>
              </a:rPr>
              <a:t>Pre</a:t>
            </a:r>
            <a:r>
              <a:rPr lang="pt-PT" dirty="0">
                <a:solidFill>
                  <a:srgbClr val="57E2DF"/>
                </a:solidFill>
              </a:rPr>
              <a:t>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1905732" y="5378279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1916921" y="579706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1905732" y="2199977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</p:spTree>
    <p:extLst>
      <p:ext uri="{BB962C8B-B14F-4D97-AF65-F5344CB8AC3E}">
        <p14:creationId xmlns:p14="http://schemas.microsoft.com/office/powerpoint/2010/main" val="4245750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3732403">
            <a:off x="-30628" y="4523382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16051931">
            <a:off x="-1519053" y="229435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13116669">
            <a:off x="-3244947" y="1260918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10282428">
            <a:off x="-3505375" y="3288493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7065449">
            <a:off x="-2116423" y="4671669"/>
            <a:ext cx="1595261" cy="254838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63163">
            <a:off x="933233" y="2932898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9890357">
            <a:off x="626933" y="100434"/>
            <a:ext cx="2020960" cy="2994582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cxnSp>
        <p:nvCxnSpPr>
          <p:cNvPr id="138" name="Conexão: Ângulo Reto 137">
            <a:extLst>
              <a:ext uri="{FF2B5EF4-FFF2-40B4-BE49-F238E27FC236}">
                <a16:creationId xmlns:a16="http://schemas.microsoft.com/office/drawing/2014/main" id="{C18A589D-2353-9FE7-D80A-731BC538F6CC}"/>
              </a:ext>
            </a:extLst>
          </p:cNvPr>
          <p:cNvCxnSpPr>
            <a:cxnSpLocks/>
          </p:cNvCxnSpPr>
          <p:nvPr/>
        </p:nvCxnSpPr>
        <p:spPr>
          <a:xfrm>
            <a:off x="7227556" y="-630541"/>
            <a:ext cx="2525443" cy="24734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0" name="Conexão: Ângulo Reto 139">
            <a:extLst>
              <a:ext uri="{FF2B5EF4-FFF2-40B4-BE49-F238E27FC236}">
                <a16:creationId xmlns:a16="http://schemas.microsoft.com/office/drawing/2014/main" id="{2EF3F3A5-E81B-8D90-1666-A1FE6644BDE5}"/>
              </a:ext>
            </a:extLst>
          </p:cNvPr>
          <p:cNvCxnSpPr>
            <a:cxnSpLocks/>
            <a:stCxn id="164" idx="6"/>
          </p:cNvCxnSpPr>
          <p:nvPr/>
        </p:nvCxnSpPr>
        <p:spPr>
          <a:xfrm flipV="1">
            <a:off x="12372000" y="1779114"/>
            <a:ext cx="1103249" cy="75802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2" name="Conexão: Ângulo Reto 141">
            <a:extLst>
              <a:ext uri="{FF2B5EF4-FFF2-40B4-BE49-F238E27FC236}">
                <a16:creationId xmlns:a16="http://schemas.microsoft.com/office/drawing/2014/main" id="{B26BA94C-F511-4CF3-E973-310971C3553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775844" y="3790366"/>
            <a:ext cx="751867" cy="1392696"/>
          </a:xfrm>
          <a:prstGeom prst="bentConnector4">
            <a:avLst>
              <a:gd name="adj1" fmla="val 191"/>
              <a:gd name="adj2" fmla="val 5094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4" name="Conexão: Ângulo Reto 143">
            <a:extLst>
              <a:ext uri="{FF2B5EF4-FFF2-40B4-BE49-F238E27FC236}">
                <a16:creationId xmlns:a16="http://schemas.microsoft.com/office/drawing/2014/main" id="{4DA73327-0AB0-A07B-71BD-746F986E6F29}"/>
              </a:ext>
            </a:extLst>
          </p:cNvPr>
          <p:cNvCxnSpPr>
            <a:cxnSpLocks/>
          </p:cNvCxnSpPr>
          <p:nvPr/>
        </p:nvCxnSpPr>
        <p:spPr>
          <a:xfrm flipV="1">
            <a:off x="6457580" y="7115736"/>
            <a:ext cx="2756511" cy="42651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6" name="Conexão: Ângulo Reto 145">
            <a:extLst>
              <a:ext uri="{FF2B5EF4-FFF2-40B4-BE49-F238E27FC236}">
                <a16:creationId xmlns:a16="http://schemas.microsoft.com/office/drawing/2014/main" id="{5B05C41D-B0B2-9241-C42C-4FFF724654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-1702016" y="5736382"/>
            <a:ext cx="1463670" cy="3484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8" name="Conexão: Ângulo Reto 147">
            <a:extLst>
              <a:ext uri="{FF2B5EF4-FFF2-40B4-BE49-F238E27FC236}">
                <a16:creationId xmlns:a16="http://schemas.microsoft.com/office/drawing/2014/main" id="{10C96DC5-8663-509E-3BDE-8515BED5140A}"/>
              </a:ext>
            </a:extLst>
          </p:cNvPr>
          <p:cNvCxnSpPr>
            <a:cxnSpLocks/>
            <a:endCxn id="188" idx="3"/>
          </p:cNvCxnSpPr>
          <p:nvPr/>
        </p:nvCxnSpPr>
        <p:spPr>
          <a:xfrm rot="10800000">
            <a:off x="-1272834" y="2802532"/>
            <a:ext cx="984383" cy="281070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0" name="Conexão: Ângulo Reto 149">
            <a:extLst>
              <a:ext uri="{FF2B5EF4-FFF2-40B4-BE49-F238E27FC236}">
                <a16:creationId xmlns:a16="http://schemas.microsoft.com/office/drawing/2014/main" id="{5D0EE146-306A-23F0-797F-4A6C1C721E7C}"/>
              </a:ext>
            </a:extLst>
          </p:cNvPr>
          <p:cNvCxnSpPr/>
          <p:nvPr/>
        </p:nvCxnSpPr>
        <p:spPr>
          <a:xfrm rot="10800000">
            <a:off x="-2077621" y="72414"/>
            <a:ext cx="1872013" cy="34530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4" name="Fluxograma: Conexão 153">
            <a:extLst>
              <a:ext uri="{FF2B5EF4-FFF2-40B4-BE49-F238E27FC236}">
                <a16:creationId xmlns:a16="http://schemas.microsoft.com/office/drawing/2014/main" id="{8FF85A0D-0141-5447-6434-23383BB9DF0E}"/>
              </a:ext>
            </a:extLst>
          </p:cNvPr>
          <p:cNvSpPr/>
          <p:nvPr/>
        </p:nvSpPr>
        <p:spPr>
          <a:xfrm>
            <a:off x="-238347" y="5629127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5" name="Fluxograma: Conexão 154">
            <a:extLst>
              <a:ext uri="{FF2B5EF4-FFF2-40B4-BE49-F238E27FC236}">
                <a16:creationId xmlns:a16="http://schemas.microsoft.com/office/drawing/2014/main" id="{F0142DBD-AC80-6232-35C5-A6B066761C21}"/>
              </a:ext>
            </a:extLst>
          </p:cNvPr>
          <p:cNvSpPr/>
          <p:nvPr/>
        </p:nvSpPr>
        <p:spPr>
          <a:xfrm>
            <a:off x="-1834533" y="5994833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6" name="Fluxograma: Conexão 155">
            <a:extLst>
              <a:ext uri="{FF2B5EF4-FFF2-40B4-BE49-F238E27FC236}">
                <a16:creationId xmlns:a16="http://schemas.microsoft.com/office/drawing/2014/main" id="{826956D6-34CF-EFAF-3A86-ADD031B4D5B4}"/>
              </a:ext>
            </a:extLst>
          </p:cNvPr>
          <p:cNvSpPr/>
          <p:nvPr/>
        </p:nvSpPr>
        <p:spPr>
          <a:xfrm>
            <a:off x="-328347" y="2986144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8" name="Fluxograma: Conexão 157">
            <a:extLst>
              <a:ext uri="{FF2B5EF4-FFF2-40B4-BE49-F238E27FC236}">
                <a16:creationId xmlns:a16="http://schemas.microsoft.com/office/drawing/2014/main" id="{43B938C4-3519-694A-D651-DAD3F016EC84}"/>
              </a:ext>
            </a:extLst>
          </p:cNvPr>
          <p:cNvSpPr/>
          <p:nvPr/>
        </p:nvSpPr>
        <p:spPr>
          <a:xfrm>
            <a:off x="-244536" y="335168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9" name="Fluxograma: Conexão 158">
            <a:extLst>
              <a:ext uri="{FF2B5EF4-FFF2-40B4-BE49-F238E27FC236}">
                <a16:creationId xmlns:a16="http://schemas.microsoft.com/office/drawing/2014/main" id="{37C90430-89EF-5FF6-267E-F6790523CD70}"/>
              </a:ext>
            </a:extLst>
          </p:cNvPr>
          <p:cNvSpPr/>
          <p:nvPr/>
        </p:nvSpPr>
        <p:spPr>
          <a:xfrm>
            <a:off x="-2175450" y="-25036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0" name="Fluxograma: Conexão 159">
            <a:extLst>
              <a:ext uri="{FF2B5EF4-FFF2-40B4-BE49-F238E27FC236}">
                <a16:creationId xmlns:a16="http://schemas.microsoft.com/office/drawing/2014/main" id="{2FCB0595-5B3F-2896-BD9F-D5A4261B3597}"/>
              </a:ext>
            </a:extLst>
          </p:cNvPr>
          <p:cNvSpPr/>
          <p:nvPr/>
        </p:nvSpPr>
        <p:spPr>
          <a:xfrm>
            <a:off x="6393074" y="7463745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1" name="Fluxograma: Conexão 160">
            <a:extLst>
              <a:ext uri="{FF2B5EF4-FFF2-40B4-BE49-F238E27FC236}">
                <a16:creationId xmlns:a16="http://schemas.microsoft.com/office/drawing/2014/main" id="{D4B752F7-BE5F-804E-2FB4-A8E77937855D}"/>
              </a:ext>
            </a:extLst>
          </p:cNvPr>
          <p:cNvSpPr/>
          <p:nvPr/>
        </p:nvSpPr>
        <p:spPr>
          <a:xfrm>
            <a:off x="9164959" y="7026951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2" name="Fluxograma: Conexão 161">
            <a:extLst>
              <a:ext uri="{FF2B5EF4-FFF2-40B4-BE49-F238E27FC236}">
                <a16:creationId xmlns:a16="http://schemas.microsoft.com/office/drawing/2014/main" id="{E3F98B1F-CA59-BB03-338D-8F864AF1EA6C}"/>
              </a:ext>
            </a:extLst>
          </p:cNvPr>
          <p:cNvSpPr/>
          <p:nvPr/>
        </p:nvSpPr>
        <p:spPr>
          <a:xfrm>
            <a:off x="12270339" y="4751311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3" name="Fluxograma: Conexão 162">
            <a:extLst>
              <a:ext uri="{FF2B5EF4-FFF2-40B4-BE49-F238E27FC236}">
                <a16:creationId xmlns:a16="http://schemas.microsoft.com/office/drawing/2014/main" id="{DBD07AC9-2ED2-07BA-726C-1626F2BD0F90}"/>
              </a:ext>
            </a:extLst>
          </p:cNvPr>
          <p:cNvSpPr/>
          <p:nvPr/>
        </p:nvSpPr>
        <p:spPr>
          <a:xfrm>
            <a:off x="13851680" y="4021149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4" name="Fluxograma: Conexão 163">
            <a:extLst>
              <a:ext uri="{FF2B5EF4-FFF2-40B4-BE49-F238E27FC236}">
                <a16:creationId xmlns:a16="http://schemas.microsoft.com/office/drawing/2014/main" id="{798EC0CB-B967-CE84-3237-620DAC0C09C8}"/>
              </a:ext>
            </a:extLst>
          </p:cNvPr>
          <p:cNvSpPr/>
          <p:nvPr/>
        </p:nvSpPr>
        <p:spPr>
          <a:xfrm>
            <a:off x="12192000" y="2447143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7" name="Fluxograma: Conexão 166">
            <a:extLst>
              <a:ext uri="{FF2B5EF4-FFF2-40B4-BE49-F238E27FC236}">
                <a16:creationId xmlns:a16="http://schemas.microsoft.com/office/drawing/2014/main" id="{1E7D0832-15C0-CF17-B653-9FE4CD7126E0}"/>
              </a:ext>
            </a:extLst>
          </p:cNvPr>
          <p:cNvSpPr/>
          <p:nvPr/>
        </p:nvSpPr>
        <p:spPr>
          <a:xfrm>
            <a:off x="7099819" y="-720541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4327897" y="412215"/>
            <a:ext cx="3990480" cy="523220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3509749" y="1594448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65" name="Fluxograma: Conexão 164">
            <a:extLst>
              <a:ext uri="{FF2B5EF4-FFF2-40B4-BE49-F238E27FC236}">
                <a16:creationId xmlns:a16="http://schemas.microsoft.com/office/drawing/2014/main" id="{CBF4324D-57D5-8C46-CD70-18D0A0E9B70B}"/>
              </a:ext>
            </a:extLst>
          </p:cNvPr>
          <p:cNvSpPr/>
          <p:nvPr/>
        </p:nvSpPr>
        <p:spPr>
          <a:xfrm>
            <a:off x="13419748" y="1689114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0" name="Fluxograma: Conexão 169">
            <a:extLst>
              <a:ext uri="{FF2B5EF4-FFF2-40B4-BE49-F238E27FC236}">
                <a16:creationId xmlns:a16="http://schemas.microsoft.com/office/drawing/2014/main" id="{F3E5ECF6-5613-9E11-9498-DB63191169D9}"/>
              </a:ext>
            </a:extLst>
          </p:cNvPr>
          <p:cNvSpPr/>
          <p:nvPr/>
        </p:nvSpPr>
        <p:spPr>
          <a:xfrm>
            <a:off x="9678967" y="-502210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3946694" y="3926483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12450339" y="6024983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Pré-processamento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3512243" y="5456017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3788249" y="-228340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2997360" y="2063868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157" name="Fluxograma: Conexão 156">
            <a:extLst>
              <a:ext uri="{FF2B5EF4-FFF2-40B4-BE49-F238E27FC236}">
                <a16:creationId xmlns:a16="http://schemas.microsoft.com/office/drawing/2014/main" id="{321F386F-DC18-D4FE-43DC-DA95A905CD18}"/>
              </a:ext>
            </a:extLst>
          </p:cNvPr>
          <p:cNvSpPr/>
          <p:nvPr/>
        </p:nvSpPr>
        <p:spPr>
          <a:xfrm>
            <a:off x="-1337689" y="2674282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D3A70B-36A2-A78C-DA5A-06D3EA6DD74B}"/>
              </a:ext>
            </a:extLst>
          </p:cNvPr>
          <p:cNvSpPr txBox="1"/>
          <p:nvPr/>
        </p:nvSpPr>
        <p:spPr>
          <a:xfrm>
            <a:off x="3804817" y="1469697"/>
            <a:ext cx="7374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D3EBFF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É possível alimentar uma população futura de 10 mil milhões de pessoas com uma dieta saudável dentro das limitações do planeta?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E5F23F9-7D01-79B6-FF1C-433ACF0808CA}"/>
              </a:ext>
            </a:extLst>
          </p:cNvPr>
          <p:cNvSpPr txBox="1"/>
          <p:nvPr/>
        </p:nvSpPr>
        <p:spPr>
          <a:xfrm>
            <a:off x="3860946" y="2918387"/>
            <a:ext cx="542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D3EBFF"/>
                </a:solidFill>
                <a:latin typeface="Consolas" panose="020B0609020204030204" pitchFamily="49" charset="0"/>
              </a:rPr>
              <a:t>A EAT-Lancet e a dieta EAT-Lancet </a:t>
            </a:r>
          </a:p>
        </p:txBody>
      </p:sp>
      <p:pic>
        <p:nvPicPr>
          <p:cNvPr id="7" name="Imagem 6" descr="Uma imagem com círculo, flor&#10;&#10;Descrição gerada automaticamente">
            <a:extLst>
              <a:ext uri="{FF2B5EF4-FFF2-40B4-BE49-F238E27FC236}">
                <a16:creationId xmlns:a16="http://schemas.microsoft.com/office/drawing/2014/main" id="{8A4E19F0-90A4-E982-729C-E3EC9B6AAF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300" y="2303896"/>
            <a:ext cx="2474600" cy="24746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1CB3157-4506-7C65-6076-AD062CE3FB46}"/>
              </a:ext>
            </a:extLst>
          </p:cNvPr>
          <p:cNvSpPr txBox="1"/>
          <p:nvPr/>
        </p:nvSpPr>
        <p:spPr>
          <a:xfrm>
            <a:off x="3860946" y="3790765"/>
            <a:ext cx="405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D3EBFF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Sistema de recomendação 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44EDA3-C19F-AFE9-EA33-4897EA116075}"/>
              </a:ext>
            </a:extLst>
          </p:cNvPr>
          <p:cNvSpPr/>
          <p:nvPr/>
        </p:nvSpPr>
        <p:spPr>
          <a:xfrm>
            <a:off x="3902864" y="4378244"/>
            <a:ext cx="4415513" cy="1935133"/>
          </a:xfrm>
          <a:prstGeom prst="round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043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876024">
            <a:off x="248242" y="2893606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13195552">
            <a:off x="-3875609" y="1076364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10260290">
            <a:off x="-4268815" y="3028761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7426049">
            <a:off x="-2980790" y="4571335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4209070">
            <a:off x="-1009749" y="4486182"/>
            <a:ext cx="1595261" cy="254838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18806784">
            <a:off x="578569" y="123413"/>
            <a:ext cx="1891676" cy="2991926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6922537">
            <a:off x="-2273694" y="174394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6574271" y="629159"/>
            <a:ext cx="1553592" cy="461665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12405544" y="6055304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Pré-processamento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2498856" y="5402992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2510045" y="604419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2498856" y="2224690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3C5989-17BE-C703-FA42-F7BB0B84C38B}"/>
              </a:ext>
            </a:extLst>
          </p:cNvPr>
          <p:cNvSpPr txBox="1"/>
          <p:nvPr/>
        </p:nvSpPr>
        <p:spPr>
          <a:xfrm>
            <a:off x="4829452" y="1469517"/>
            <a:ext cx="5043231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1 - Qual a composição duma dieta em </a:t>
            </a:r>
            <a:r>
              <a:rPr lang="pt-PT" sz="1400" dirty="0">
                <a:solidFill>
                  <a:srgbClr val="E1EFFF"/>
                </a:solidFill>
                <a:latin typeface="Consolas" panose="020B0609020204030204" pitchFamily="49" charset="0"/>
              </a:rPr>
              <a:t>P</a:t>
            </a:r>
            <a:r>
              <a:rPr lang="pt-PT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ortugal, </a:t>
            </a:r>
            <a:r>
              <a:rPr lang="pt-PT" sz="1400" dirty="0">
                <a:solidFill>
                  <a:srgbClr val="E1EFFF"/>
                </a:solidFill>
                <a:latin typeface="Consolas" panose="020B0609020204030204" pitchFamily="49" charset="0"/>
              </a:rPr>
              <a:t>E</a:t>
            </a:r>
            <a:r>
              <a:rPr lang="pt-PT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gito, EUA , China e </a:t>
            </a:r>
            <a:r>
              <a:rPr lang="pt-PT" sz="1400" dirty="0">
                <a:solidFill>
                  <a:srgbClr val="E1EFFF"/>
                </a:solidFill>
                <a:latin typeface="Consolas" panose="020B0609020204030204" pitchFamily="49" charset="0"/>
              </a:rPr>
              <a:t>I</a:t>
            </a:r>
            <a:r>
              <a:rPr lang="pt-PT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ndia, e quão diferentes são entre si e entre a EAT-Lancet? Quais elementos mais relevantes?</a:t>
            </a:r>
            <a:endParaRPr lang="pt-PT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pt-P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PT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2 - Qual a composição das </a:t>
            </a:r>
            <a:r>
              <a:rPr lang="pt-PT" sz="1400" dirty="0">
                <a:solidFill>
                  <a:srgbClr val="E1EFFF"/>
                </a:solidFill>
                <a:latin typeface="Consolas" panose="020B0609020204030204" pitchFamily="49" charset="0"/>
              </a:rPr>
              <a:t>dietas em produtos animais nos </a:t>
            </a:r>
            <a:r>
              <a:rPr lang="pt-PT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países citados e a EAT-Lancet? </a:t>
            </a:r>
            <a:r>
              <a:rPr lang="pt-PT" sz="1400" dirty="0">
                <a:solidFill>
                  <a:srgbClr val="E1EFFF"/>
                </a:solidFill>
                <a:latin typeface="Consolas" panose="020B0609020204030204" pitchFamily="49" charset="0"/>
              </a:rPr>
              <a:t>E qual </a:t>
            </a:r>
            <a:r>
              <a:rPr lang="pt-PT" sz="1400" dirty="0">
                <a:solidFill>
                  <a:srgbClr val="D3EBFF"/>
                </a:solidFill>
                <a:latin typeface="Consolas" panose="020B0609020204030204" pitchFamily="49" charset="0"/>
              </a:rPr>
              <a:t>emissão de CO2 </a:t>
            </a:r>
            <a:r>
              <a:rPr lang="pt-PT" sz="1400" dirty="0">
                <a:solidFill>
                  <a:srgbClr val="E1EFFF"/>
                </a:solidFill>
                <a:latin typeface="Consolas" panose="020B0609020204030204" pitchFamily="49" charset="0"/>
              </a:rPr>
              <a:t>de alimentos correspondentes?</a:t>
            </a:r>
            <a:endParaRPr lang="pt-PT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pt-P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PT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3 - Existe alguma relação entre a avaliação duma receita e o tamanho das avaliações</a:t>
            </a:r>
            <a:r>
              <a:rPr lang="pt-PT" sz="14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pt-PT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 numero de etapas</a:t>
            </a:r>
            <a:r>
              <a:rPr lang="pt-PT" sz="1400" dirty="0">
                <a:solidFill>
                  <a:srgbClr val="E1EFFF"/>
                </a:solidFill>
                <a:latin typeface="Consolas" panose="020B0609020204030204" pitchFamily="49" charset="0"/>
              </a:rPr>
              <a:t>, </a:t>
            </a:r>
            <a:r>
              <a:rPr lang="pt-PT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numero de ingredientes </a:t>
            </a:r>
            <a:r>
              <a:rPr lang="pt-PT" sz="1400" dirty="0">
                <a:solidFill>
                  <a:srgbClr val="E1EFFF"/>
                </a:solidFill>
                <a:latin typeface="Consolas" panose="020B0609020204030204" pitchFamily="49" charset="0"/>
              </a:rPr>
              <a:t>ou </a:t>
            </a:r>
            <a:r>
              <a:rPr lang="pt-PT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tempo de preparação?</a:t>
            </a:r>
            <a:endParaRPr lang="pt-PT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pt-P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PT" sz="1400" dirty="0">
                <a:solidFill>
                  <a:srgbClr val="E1EFFF"/>
                </a:solidFill>
                <a:latin typeface="Consolas" panose="020B0609020204030204" pitchFamily="49" charset="0"/>
              </a:rPr>
              <a:t>4</a:t>
            </a:r>
            <a:r>
              <a:rPr lang="pt-PT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 – Como se distribuem as receitas filtradas por categoria? Qual categoria possui melhores avaliações?</a:t>
            </a:r>
            <a:endParaRPr lang="pt-PT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pt-PT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pt-PT" sz="1400" dirty="0">
                <a:solidFill>
                  <a:srgbClr val="D3EBFF"/>
                </a:solidFill>
                <a:latin typeface="Consolas" panose="020B0609020204030204" pitchFamily="49" charset="0"/>
              </a:rPr>
              <a:t>5 – Como se comportam os modelos perante maior numero de dados para treino?</a:t>
            </a:r>
            <a:br>
              <a:rPr lang="pt-P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pt-P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pt-PT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85911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9335804">
            <a:off x="168430" y="261940"/>
            <a:ext cx="1862664" cy="2945639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10055332">
            <a:off x="-4370591" y="3380313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7120070">
            <a:off x="-3056652" y="4864843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4285829">
            <a:off x="-1086191" y="4770946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068850">
            <a:off x="65364" y="3166818"/>
            <a:ext cx="1595261" cy="254838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15666564">
            <a:off x="-2184855" y="467143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3782317">
            <a:off x="-4152737" y="1497972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6935727">
            <a:off x="-2380325" y="3577185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Amasis MT Pro Black" panose="020B0604020202020204" pitchFamily="18" charset="0"/>
              </a:rPr>
              <a:t>Índice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5233738" y="461585"/>
            <a:ext cx="2056748" cy="461665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</a:t>
            </a:r>
            <a:r>
              <a:rPr lang="pt-PT" sz="2400" dirty="0">
                <a:solidFill>
                  <a:srgbClr val="57E2DF"/>
                </a:solidFill>
              </a:rPr>
              <a:t>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12340490" y="6108570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Pré-processamento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2629482" y="5629491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2640671" y="830918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2629482" y="2451189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3FFEC1-D455-4734-3B2B-65550FBFF4DF}"/>
              </a:ext>
            </a:extLst>
          </p:cNvPr>
          <p:cNvSpPr txBox="1"/>
          <p:nvPr/>
        </p:nvSpPr>
        <p:spPr>
          <a:xfrm>
            <a:off x="3942123" y="1104046"/>
            <a:ext cx="55840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>
              <a:solidFill>
                <a:srgbClr val="D3EB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Formatos de ficheiros: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Input bruto: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D3EBFF"/>
                </a:solidFill>
                <a:latin typeface="Consolas" panose="020B0609020204030204" pitchFamily="49" charset="0"/>
              </a:rPr>
              <a:t>csv</a:t>
            </a: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Input tratado: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parquet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D3EBFF"/>
                </a:solidFill>
                <a:latin typeface="Consolas" panose="020B0609020204030204" pitchFamily="49" charset="0"/>
              </a:rPr>
              <a:t>csv</a:t>
            </a: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Output: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html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D3EBFF"/>
                </a:solidFill>
                <a:latin typeface="Consolas" panose="020B0609020204030204" pitchFamily="49" charset="0"/>
              </a:rPr>
              <a:t>svg</a:t>
            </a: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, </a:t>
            </a:r>
            <a:r>
              <a:rPr lang="pt-PT" dirty="0" err="1">
                <a:solidFill>
                  <a:srgbClr val="D3EBFF"/>
                </a:solidFill>
                <a:latin typeface="Consolas" panose="020B0609020204030204" pitchFamily="49" charset="0"/>
              </a:rPr>
              <a:t>png</a:t>
            </a: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 ( opcional)</a:t>
            </a:r>
          </a:p>
          <a:p>
            <a:pPr lvl="2"/>
            <a:endParaRPr lang="pt-PT" dirty="0">
              <a:solidFill>
                <a:srgbClr val="D3EB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Algoritmos: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SVD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D3EBFF"/>
                </a:solidFill>
                <a:latin typeface="Consolas" panose="020B0609020204030204" pitchFamily="49" charset="0"/>
              </a:rPr>
              <a:t>Cosine</a:t>
            </a: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 </a:t>
            </a:r>
            <a:r>
              <a:rPr lang="pt-PT" dirty="0" err="1">
                <a:solidFill>
                  <a:srgbClr val="D3EBFF"/>
                </a:solidFill>
                <a:latin typeface="Consolas" panose="020B0609020204030204" pitchFamily="49" charset="0"/>
              </a:rPr>
              <a:t>similarity</a:t>
            </a:r>
            <a:endParaRPr lang="pt-PT" dirty="0">
              <a:solidFill>
                <a:srgbClr val="D3EBFF"/>
              </a:solidFill>
              <a:latin typeface="Consolas" panose="020B06090202040302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>
              <a:solidFill>
                <a:srgbClr val="D3EBFF"/>
              </a:solidFill>
              <a:latin typeface="Consolas" panose="020B0609020204030204" pitchFamily="49" charset="0"/>
            </a:endParaRPr>
          </a:p>
          <a:p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Fones: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3EBFF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 World in Data</a:t>
            </a:r>
            <a:endParaRPr lang="pt-PT" dirty="0">
              <a:solidFill>
                <a:srgbClr val="D3EBFF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3EBFF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Food.com Recipes and Interactions | Kaggle</a:t>
            </a:r>
            <a:endParaRPr lang="pt-PT" dirty="0">
              <a:solidFill>
                <a:srgbClr val="D3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881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5973964">
            <a:off x="-2130793" y="512685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6693492">
            <a:off x="-2489541" y="4910250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3758230">
            <a:off x="-515679" y="4628778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923989">
            <a:off x="466761" y="2925536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9307010">
            <a:off x="279584" y="269852"/>
            <a:ext cx="1876278" cy="2997297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12304724">
            <a:off x="-3707709" y="1439915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0420477">
            <a:off x="-3981030" y="3612238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3573887">
            <a:off x="-2084959" y="3636148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3600" b="1" dirty="0">
              <a:solidFill>
                <a:schemeClr val="bg1"/>
              </a:solidFill>
              <a:latin typeface="Amasis MT Pro Black" panose="020B0604020202020204" pitchFamily="18" charset="0"/>
            </a:endParaRP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4707924" y="315499"/>
            <a:ext cx="3584631" cy="400110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57E2DF"/>
                </a:solidFill>
              </a:rPr>
              <a:t> Dados e Pré-processamento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2441818" y="5662961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2453007" y="864388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2441818" y="2484659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7B55B3A-10D7-1556-1541-515315438D18}"/>
              </a:ext>
            </a:extLst>
          </p:cNvPr>
          <p:cNvSpPr txBox="1"/>
          <p:nvPr/>
        </p:nvSpPr>
        <p:spPr>
          <a:xfrm>
            <a:off x="5982735" y="1202862"/>
            <a:ext cx="896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D3EBFF"/>
                </a:solidFill>
                <a:latin typeface="Consolas" panose="020B0609020204030204" pitchFamily="49" charset="0"/>
              </a:rPr>
              <a:t>Dados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8C2EB1F-BF93-3871-400B-16FEFA9BA1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4429" y="4521572"/>
            <a:ext cx="9942883" cy="45858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7530F80-DB50-216C-2B38-64272549C5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53246" y="2877795"/>
            <a:ext cx="9259979" cy="51155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D6DC65A-9EA1-DA1F-1365-C97DCB05EA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6803" y="6091370"/>
            <a:ext cx="10820509" cy="55030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F2EEF0B-E102-22C8-4357-B05A78F969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7649" y="1753750"/>
            <a:ext cx="3286584" cy="79068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EDBDD656-3F3C-32DE-FAD6-E68261581592}"/>
              </a:ext>
            </a:extLst>
          </p:cNvPr>
          <p:cNvSpPr txBox="1"/>
          <p:nvPr/>
        </p:nvSpPr>
        <p:spPr>
          <a:xfrm>
            <a:off x="8174314" y="1847833"/>
            <a:ext cx="1915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(1132367, 4)</a:t>
            </a:r>
            <a:endParaRPr lang="pt-PT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6C2D1B7-0F38-C25F-992F-D5A1714A2483}"/>
              </a:ext>
            </a:extLst>
          </p:cNvPr>
          <p:cNvSpPr txBox="1"/>
          <p:nvPr/>
        </p:nvSpPr>
        <p:spPr>
          <a:xfrm>
            <a:off x="2822616" y="3994713"/>
            <a:ext cx="1392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(689, 17)</a:t>
            </a:r>
            <a:endParaRPr lang="pt-PT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AEFD086-8E76-5D2E-969C-E7FB3345E54D}"/>
              </a:ext>
            </a:extLst>
          </p:cNvPr>
          <p:cNvSpPr txBox="1"/>
          <p:nvPr/>
        </p:nvSpPr>
        <p:spPr>
          <a:xfrm>
            <a:off x="8814492" y="3427723"/>
            <a:ext cx="127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(43, 10)</a:t>
            </a:r>
            <a:endParaRPr lang="pt-PT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C708F9C-FD74-7912-2021-AAC5079576E0}"/>
              </a:ext>
            </a:extLst>
          </p:cNvPr>
          <p:cNvSpPr txBox="1"/>
          <p:nvPr/>
        </p:nvSpPr>
        <p:spPr>
          <a:xfrm>
            <a:off x="5064514" y="5438314"/>
            <a:ext cx="1901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(231637, 14)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61087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5973964">
            <a:off x="-2130793" y="512685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6693492">
            <a:off x="-2489541" y="4910250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3758230">
            <a:off x="-515679" y="4628778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923989">
            <a:off x="466761" y="2925536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9307010">
            <a:off x="279584" y="269852"/>
            <a:ext cx="1876278" cy="2997297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12304724">
            <a:off x="-3707709" y="1439915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0420477">
            <a:off x="-3981030" y="3612238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3573887">
            <a:off x="-2084959" y="3636148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3600" b="1" dirty="0">
              <a:solidFill>
                <a:schemeClr val="bg1"/>
              </a:solidFill>
              <a:latin typeface="Amasis MT Pro Black" panose="020B0604020202020204" pitchFamily="18" charset="0"/>
            </a:endParaRP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4303684" y="425818"/>
            <a:ext cx="3584631" cy="400110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57E2DF"/>
                </a:solidFill>
              </a:rPr>
              <a:t> Dados e Pré-processamento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2441818" y="5662961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2453007" y="864388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2441818" y="2484659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7B55B3A-10D7-1556-1541-515315438D18}"/>
              </a:ext>
            </a:extLst>
          </p:cNvPr>
          <p:cNvSpPr txBox="1"/>
          <p:nvPr/>
        </p:nvSpPr>
        <p:spPr>
          <a:xfrm>
            <a:off x="4724398" y="1072149"/>
            <a:ext cx="274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D3EBFF"/>
                </a:solidFill>
                <a:latin typeface="Consolas" panose="020B0609020204030204" pitchFamily="49" charset="0"/>
              </a:rPr>
              <a:t>Pré-processamento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4242C7B-2BEF-71FD-6EAE-7BBE9661DA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1153" y="1656828"/>
            <a:ext cx="4229690" cy="1543265"/>
          </a:xfrm>
          <a:prstGeom prst="rect">
            <a:avLst/>
          </a:prstGeom>
        </p:spPr>
      </p:pic>
      <p:pic>
        <p:nvPicPr>
          <p:cNvPr id="8" name="Imagem 7" descr="Uma imagem com texto, captura de ecrã, diagrama, file">
            <a:extLst>
              <a:ext uri="{FF2B5EF4-FFF2-40B4-BE49-F238E27FC236}">
                <a16:creationId xmlns:a16="http://schemas.microsoft.com/office/drawing/2014/main" id="{CE6B51BB-6835-7D78-A9F3-0EF4B52924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668" y="3166808"/>
            <a:ext cx="8595831" cy="28652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53804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5973964">
            <a:off x="-2130793" y="512685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6693492">
            <a:off x="-2489541" y="4910250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3758230">
            <a:off x="-515679" y="4628778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923989">
            <a:off x="466761" y="2925536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9307010">
            <a:off x="279584" y="269852"/>
            <a:ext cx="1876278" cy="2997297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12304724">
            <a:off x="-3707709" y="1439915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0420477">
            <a:off x="-3981030" y="3612238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3573887">
            <a:off x="-2084959" y="3636148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3600" b="1" dirty="0">
              <a:solidFill>
                <a:schemeClr val="bg1"/>
              </a:solidFill>
              <a:latin typeface="Amasis MT Pro Black" panose="020B0604020202020204" pitchFamily="18" charset="0"/>
            </a:endParaRP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4303684" y="425818"/>
            <a:ext cx="3584631" cy="400110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57E2DF"/>
                </a:solidFill>
              </a:rPr>
              <a:t> Dados e Pré-processamento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2441818" y="5662961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2453007" y="864388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2441818" y="2484659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7B55B3A-10D7-1556-1541-515315438D18}"/>
              </a:ext>
            </a:extLst>
          </p:cNvPr>
          <p:cNvSpPr txBox="1"/>
          <p:nvPr/>
        </p:nvSpPr>
        <p:spPr>
          <a:xfrm>
            <a:off x="4724398" y="1072149"/>
            <a:ext cx="274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D3EBFF"/>
                </a:solidFill>
                <a:latin typeface="Consolas" panose="020B0609020204030204" pitchFamily="49" charset="0"/>
              </a:rPr>
              <a:t>Pré-processamento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4242C7B-2BEF-71FD-6EAE-7BBE9661DA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1153" y="1656828"/>
            <a:ext cx="4229690" cy="1543265"/>
          </a:xfrm>
          <a:prstGeom prst="rect">
            <a:avLst/>
          </a:prstGeom>
        </p:spPr>
      </p:pic>
      <p:pic>
        <p:nvPicPr>
          <p:cNvPr id="2" name="Imagem 1" descr="Uma imagem com texto, captura de ecrã, diagrama, file">
            <a:extLst>
              <a:ext uri="{FF2B5EF4-FFF2-40B4-BE49-F238E27FC236}">
                <a16:creationId xmlns:a16="http://schemas.microsoft.com/office/drawing/2014/main" id="{01679BC0-EDD9-2B4B-DB2B-24A5D14321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514" y="3166808"/>
            <a:ext cx="8506137" cy="28353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88361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AEC2FD2-941E-1FEC-B76E-E5BBF8D33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353" y="1388797"/>
            <a:ext cx="7994485" cy="5294500"/>
          </a:xfrm>
          <a:prstGeom prst="rect">
            <a:avLst/>
          </a:prstGeom>
        </p:spPr>
      </p:pic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3552842">
            <a:off x="-3907084" y="895241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4272370">
            <a:off x="-1288579" y="4463306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1337108">
            <a:off x="41744" y="2956155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20102867">
            <a:off x="188264" y="273956"/>
            <a:ext cx="1978990" cy="3074242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6885888">
            <a:off x="-2034386" y="43397"/>
            <a:ext cx="1595261" cy="254838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9883602">
            <a:off x="-4477964" y="2583281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7999355">
            <a:off x="-3296998" y="4386903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1152765">
            <a:off x="-2465317" y="3337028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Amasis MT Pro Black" panose="020B0604020202020204" pitchFamily="18" charset="0"/>
              </a:rPr>
              <a:t>Índice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12340490" y="6108570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</a:t>
            </a:r>
            <a:r>
              <a:rPr lang="pt-PT" dirty="0" err="1">
                <a:solidFill>
                  <a:srgbClr val="57E2DF"/>
                </a:solidFill>
              </a:rPr>
              <a:t>Pre</a:t>
            </a:r>
            <a:r>
              <a:rPr lang="pt-PT" dirty="0">
                <a:solidFill>
                  <a:srgbClr val="57E2DF"/>
                </a:solidFill>
              </a:rPr>
              <a:t>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3142852" y="487373"/>
            <a:ext cx="6551444" cy="461665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2480754" y="799742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2469565" y="2420013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3BC3517-AB5D-2CB8-4F5C-7E0A4F217CF3}"/>
              </a:ext>
            </a:extLst>
          </p:cNvPr>
          <p:cNvSpPr txBox="1"/>
          <p:nvPr/>
        </p:nvSpPr>
        <p:spPr>
          <a:xfrm>
            <a:off x="5110486" y="1087538"/>
            <a:ext cx="293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D3EBFF"/>
                </a:solidFill>
              </a:rPr>
              <a:t>Questões 1  e 2 - Algoritmos</a:t>
            </a:r>
          </a:p>
        </p:txBody>
      </p:sp>
    </p:spTree>
    <p:extLst>
      <p:ext uri="{BB962C8B-B14F-4D97-AF65-F5344CB8AC3E}">
        <p14:creationId xmlns:p14="http://schemas.microsoft.com/office/powerpoint/2010/main" val="3621085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webextensions/webextension1.xml><?xml version="1.0" encoding="utf-8"?>
<we:webextension xmlns:we="http://schemas.microsoft.com/office/webextensions/webextension/2010/11" id="{158EC5A6-7FEC-4808-9BCB-4A198D15B186}">
  <we:reference id="wa104295828" version="1.9.0.0" store="pt-PT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lotly.com/~Mohaamedl/9/&quot;,&quot;values&quot;:{},&quot;data&quot;:{&quot;uri&quot;:&quot;plotly.com/~Mohaamedl/9/&quot;},&quot;secure&quot;:false}],&quot;name&quot;:&quot;plotly.com/~Mohaamedl/9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158EC5A6-7FEC-4808-9BCB-4A198D15B186}">
  <we:reference id="wa104295828" version="1.9.0.0" store="pt-PT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lotly.com/~Mohaamedl/13/&quot;,&quot;values&quot;:{},&quot;data&quot;:{&quot;uri&quot;:&quot;plotly.com/~Mohaamedl/13/&quot;},&quot;secure&quot;:false}],&quot;name&quot;:&quot;plotly.com/~Mohaamedl/13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E0AD84E835BE41814B3CC46BD5AF36" ma:contentTypeVersion="13" ma:contentTypeDescription="Create a new document." ma:contentTypeScope="" ma:versionID="52283499d6e7f3385d6ffaf44e36ee71">
  <xsd:schema xmlns:xsd="http://www.w3.org/2001/XMLSchema" xmlns:xs="http://www.w3.org/2001/XMLSchema" xmlns:p="http://schemas.microsoft.com/office/2006/metadata/properties" xmlns:ns3="fad517c4-ad21-48db-8d87-673b4dbf478e" xmlns:ns4="b3e20050-da39-4f57-9c9d-696bed6140ef" targetNamespace="http://schemas.microsoft.com/office/2006/metadata/properties" ma:root="true" ma:fieldsID="6bdaa3acb9ea747861032034c1648c7f" ns3:_="" ns4:_="">
    <xsd:import namespace="fad517c4-ad21-48db-8d87-673b4dbf478e"/>
    <xsd:import namespace="b3e20050-da39-4f57-9c9d-696bed6140e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517c4-ad21-48db-8d87-673b4dbf47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e20050-da39-4f57-9c9d-696bed6140e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F33B9F-4499-459D-87F3-BBD20F3874F8}">
  <ds:schemaRefs>
    <ds:schemaRef ds:uri="fad517c4-ad21-48db-8d87-673b4dbf478e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b3e20050-da39-4f57-9c9d-696bed6140ef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CBFE0CA-C655-4F99-9CF1-6C141815B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d517c4-ad21-48db-8d87-673b4dbf478e"/>
    <ds:schemaRef ds:uri="b3e20050-da39-4f57-9c9d-696bed6140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D40A64-830F-497B-A450-1B96A04CC2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3510</TotalTime>
  <Words>1052</Words>
  <Application>Microsoft Office PowerPoint</Application>
  <PresentationFormat>Ecrã Panorâmico</PresentationFormat>
  <Paragraphs>237</Paragraphs>
  <Slides>25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25</vt:i4>
      </vt:variant>
    </vt:vector>
  </HeadingPairs>
  <TitlesOfParts>
    <vt:vector size="33" baseType="lpstr">
      <vt:lpstr>Amasis MT Pro Black</vt:lpstr>
      <vt:lpstr>Arial</vt:lpstr>
      <vt:lpstr>Calibri</vt:lpstr>
      <vt:lpstr>Calibri Light</vt:lpstr>
      <vt:lpstr>Consolas</vt:lpstr>
      <vt:lpstr>Times New Roman</vt:lpstr>
      <vt:lpstr>Tw Cen MT Condensed Extra Bold</vt:lpstr>
      <vt:lpstr>Tema do Office</vt:lpstr>
      <vt:lpstr>Analise de dados nutricionais e elaboração de um sistema de recomendação de receitas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by the Numbers: A Machine Learning-Powered Guide to Your Next Meal</dc:title>
  <dc:creator>Mohamed Haddadi</dc:creator>
  <cp:lastModifiedBy>Mohamed Haddadi</cp:lastModifiedBy>
  <cp:revision>2</cp:revision>
  <dcterms:created xsi:type="dcterms:W3CDTF">2023-04-30T21:46:42Z</dcterms:created>
  <dcterms:modified xsi:type="dcterms:W3CDTF">2023-05-31T21:11:29Z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0x010100E8E0AD84E835BE41814B3CC46BD5AF36</vt:lpwstr>
  </property>
</Properties>
</file>